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95" r:id="rId2"/>
    <p:sldId id="338" r:id="rId3"/>
    <p:sldId id="339" r:id="rId4"/>
    <p:sldId id="340" r:id="rId5"/>
    <p:sldId id="341" r:id="rId6"/>
    <p:sldId id="342" r:id="rId7"/>
    <p:sldId id="343" r:id="rId8"/>
    <p:sldId id="344" r:id="rId9"/>
    <p:sldId id="345" r:id="rId10"/>
    <p:sldId id="346" r:id="rId11"/>
    <p:sldId id="347" r:id="rId12"/>
    <p:sldId id="348" r:id="rId13"/>
    <p:sldId id="349" r:id="rId14"/>
    <p:sldId id="350" r:id="rId15"/>
    <p:sldId id="351" r:id="rId16"/>
    <p:sldId id="352" r:id="rId17"/>
    <p:sldId id="353" r:id="rId18"/>
    <p:sldId id="354" r:id="rId19"/>
    <p:sldId id="355" r:id="rId20"/>
    <p:sldId id="356" r:id="rId2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5F9B6A"/>
    <a:srgbClr val="FF00FF"/>
    <a:srgbClr val="9933FF"/>
    <a:srgbClr val="000000"/>
    <a:srgbClr val="FFFFFF"/>
    <a:srgbClr val="66FF33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015" autoAdjust="0"/>
    <p:restoredTop sz="94660"/>
  </p:normalViewPr>
  <p:slideViewPr>
    <p:cSldViewPr>
      <p:cViewPr varScale="1">
        <p:scale>
          <a:sx n="92" d="100"/>
          <a:sy n="92" d="100"/>
        </p:scale>
        <p:origin x="-12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2B313A53-72FD-4C32-B5C8-6AA3CB79AB46}" type="datetimeFigureOut">
              <a:rPr lang="zh-CN" altLang="en-US"/>
              <a:pPr>
                <a:defRPr/>
              </a:pPr>
              <a:t>2017/11/9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C0AECFA3-9CC0-4D1A-B843-4269670D24F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FE9B7C-8E3C-44D5-891A-5F33C70623D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25AF6-D4F7-40DD-8E3D-DD45569BB23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79AB8-1D4F-4AD8-A755-522E732684C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9A7182-DB63-41CF-88C1-E9F6021F820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4A50E5-805E-44B9-B973-BB34CAD64C9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895EB-75E0-4B41-AA22-83BEA887A01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0E502-B413-4EDB-BE2F-2386467F02F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0E48B-6D16-4A2A-9FE8-890145C42F7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3A21E-C8C2-42E9-86D2-AD1F18CA4CD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D5A4B4-C56F-4FD3-BF4E-0F3ADA71690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E061D5-D91C-4EB1-A9A2-B94F1AA2198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0F62B5DF-F864-4883-8436-95F631A84C2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文本框 1"/>
          <p:cNvSpPr txBox="1">
            <a:spLocks noChangeArrowheads="1"/>
          </p:cNvSpPr>
          <p:nvPr/>
        </p:nvSpPr>
        <p:spPr bwMode="auto">
          <a:xfrm>
            <a:off x="3492500" y="3213100"/>
            <a:ext cx="4751388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>
                <a:latin typeface="微软雅黑" pitchFamily="34" charset="-122"/>
                <a:sym typeface="微软雅黑" pitchFamily="34" charset="-122"/>
              </a:rPr>
              <a:t> 语文</a:t>
            </a:r>
            <a:r>
              <a:rPr lang="en-US" altLang="zh-CN" sz="2000">
                <a:latin typeface="微软雅黑" pitchFamily="34" charset="-122"/>
                <a:sym typeface="微软雅黑" pitchFamily="34" charset="-122"/>
              </a:rPr>
              <a:t>S</a:t>
            </a:r>
            <a:r>
              <a:rPr lang="zh-CN" altLang="en-US" sz="2000">
                <a:latin typeface="微软雅黑" pitchFamily="34" charset="-122"/>
                <a:sym typeface="微软雅黑" pitchFamily="34" charset="-122"/>
              </a:rPr>
              <a:t>版    五年级上</a:t>
            </a:r>
            <a:endParaRPr lang="zh-CN" altLang="en-US" sz="20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779838" y="2030413"/>
            <a:ext cx="3168650" cy="1479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4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我是猫</a:t>
            </a:r>
            <a:endParaRPr lang="zh-CN" altLang="zh-CN" sz="4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  <a:p>
            <a:pPr algn="ctr">
              <a:defRPr/>
            </a:pPr>
            <a:endParaRPr lang="zh-CN" altLang="en-US" sz="4400" b="1" dirty="0">
              <a:solidFill>
                <a:srgbClr val="5F9B6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0"/>
            <a:ext cx="9144000" cy="549275"/>
          </a:xfrm>
          <a:prstGeom prst="rect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804025" y="17463"/>
            <a:ext cx="2303463" cy="747712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10800000" flipH="1">
            <a:off x="6588125" y="484188"/>
            <a:ext cx="360363" cy="287337"/>
          </a:xfrm>
          <a:prstGeom prst="triangle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竖卷形 6"/>
          <p:cNvSpPr>
            <a:spLocks noChangeArrowheads="1"/>
          </p:cNvSpPr>
          <p:nvPr/>
        </p:nvSpPr>
        <p:spPr bwMode="auto">
          <a:xfrm>
            <a:off x="428625" y="2500313"/>
            <a:ext cx="3714750" cy="3929062"/>
          </a:xfrm>
          <a:prstGeom prst="vertic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云形标注 3"/>
          <p:cNvSpPr/>
          <p:nvPr/>
        </p:nvSpPr>
        <p:spPr bwMode="auto">
          <a:xfrm>
            <a:off x="2500313" y="1000125"/>
            <a:ext cx="5786437" cy="1428750"/>
          </a:xfrm>
          <a:prstGeom prst="cloudCallout">
            <a:avLst>
              <a:gd name="adj1" fmla="val -55699"/>
              <a:gd name="adj2" fmla="val 35718"/>
            </a:avLst>
          </a:prstGeom>
          <a:solidFill>
            <a:schemeClr val="accent3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4" name="矩形 4"/>
          <p:cNvSpPr>
            <a:spLocks noChangeArrowheads="1"/>
          </p:cNvSpPr>
          <p:nvPr/>
        </p:nvSpPr>
        <p:spPr bwMode="auto">
          <a:xfrm>
            <a:off x="3357563" y="1143000"/>
            <a:ext cx="44291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猫想去吃年糕，见到年糕后的心理活动是怎样的？</a:t>
            </a:r>
          </a:p>
        </p:txBody>
      </p:sp>
      <p:sp>
        <p:nvSpPr>
          <p:cNvPr id="15365" name="矩形 5"/>
          <p:cNvSpPr>
            <a:spLocks noChangeArrowheads="1"/>
          </p:cNvSpPr>
          <p:nvPr/>
        </p:nvSpPr>
        <p:spPr bwMode="auto">
          <a:xfrm>
            <a:off x="1071563" y="3143250"/>
            <a:ext cx="2357437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若想吃，趁此刻，如果坐失良机，只好胡混光阴，直到明年也不知道年糕是什么滋味。</a:t>
            </a:r>
          </a:p>
        </p:txBody>
      </p:sp>
      <p:pic>
        <p:nvPicPr>
          <p:cNvPr id="15366" name="Picture 4" descr="C:\Users\Administrator\Desktop\猫图片\8.jpg"/>
          <p:cNvPicPr>
            <a:picLocks noChangeAspect="1"/>
          </p:cNvPicPr>
          <p:nvPr/>
        </p:nvPicPr>
        <p:blipFill>
          <a:blip r:embed="rId2"/>
          <a:srcRect l="7143" r="17142"/>
          <a:stretch>
            <a:fillRect/>
          </a:stretch>
        </p:blipFill>
        <p:spPr bwMode="auto">
          <a:xfrm>
            <a:off x="4286250" y="4000500"/>
            <a:ext cx="3311525" cy="249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6" descr="C:\Users\Administrator\Desktop\2_副本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63" y="2071688"/>
            <a:ext cx="21304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椭圆 11"/>
          <p:cNvSpPr>
            <a:spLocks noChangeArrowheads="1"/>
          </p:cNvSpPr>
          <p:nvPr/>
        </p:nvSpPr>
        <p:spPr bwMode="auto">
          <a:xfrm>
            <a:off x="5715000" y="3500438"/>
            <a:ext cx="357188" cy="357187"/>
          </a:xfrm>
          <a:prstGeom prst="ellipse">
            <a:avLst/>
          </a:prstGeom>
          <a:solidFill>
            <a:srgbClr val="CC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9" name="椭圆 12"/>
          <p:cNvSpPr>
            <a:spLocks noChangeArrowheads="1"/>
          </p:cNvSpPr>
          <p:nvPr/>
        </p:nvSpPr>
        <p:spPr bwMode="auto">
          <a:xfrm>
            <a:off x="6215063" y="3286125"/>
            <a:ext cx="214312" cy="214313"/>
          </a:xfrm>
          <a:prstGeom prst="ellipse">
            <a:avLst/>
          </a:prstGeom>
          <a:solidFill>
            <a:srgbClr val="CC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0" name="椭圆 13"/>
          <p:cNvSpPr>
            <a:spLocks noChangeArrowheads="1"/>
          </p:cNvSpPr>
          <p:nvPr/>
        </p:nvSpPr>
        <p:spPr bwMode="auto">
          <a:xfrm>
            <a:off x="6429375" y="2928938"/>
            <a:ext cx="214313" cy="214312"/>
          </a:xfrm>
          <a:prstGeom prst="ellipse">
            <a:avLst/>
          </a:prstGeom>
          <a:solidFill>
            <a:srgbClr val="CC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5371" name="Picture 7" descr="C:\Users\Administrator\Desktop\做课\图库\图片大全\图片20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813" y="1000125"/>
            <a:ext cx="1357312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" fill="hold"/>
                                        <p:tgtEl>
                                          <p:spTgt spid="1536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" fill="hold"/>
                                        <p:tgtEl>
                                          <p:spTgt spid="1536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" fill="hold"/>
                                        <p:tgtEl>
                                          <p:spTgt spid="1536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" fill="hold"/>
                                        <p:tgtEl>
                                          <p:spTgt spid="1536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" fill="hold"/>
                                        <p:tgtEl>
                                          <p:spTgt spid="1536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" fill="hold"/>
                                        <p:tgtEl>
                                          <p:spTgt spid="1537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" fill="hold"/>
                                        <p:tgtEl>
                                          <p:spTgt spid="1536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ldLvl="0" animBg="1"/>
      <p:bldP spid="4" grpId="0" bldLvl="0" animBg="1"/>
      <p:bldP spid="15364" grpId="0"/>
      <p:bldP spid="15365" grpId="0"/>
      <p:bldP spid="15368" grpId="0" bldLvl="0" animBg="1"/>
      <p:bldP spid="15369" grpId="0" bldLvl="0" animBg="1"/>
      <p:bldP spid="15370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圆角矩形 9"/>
          <p:cNvSpPr>
            <a:spLocks noChangeArrowheads="1"/>
          </p:cNvSpPr>
          <p:nvPr/>
        </p:nvSpPr>
        <p:spPr bwMode="auto">
          <a:xfrm>
            <a:off x="5286375" y="3357563"/>
            <a:ext cx="2928938" cy="20002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87" name="椭圆 8"/>
          <p:cNvSpPr>
            <a:spLocks noChangeArrowheads="1"/>
          </p:cNvSpPr>
          <p:nvPr/>
        </p:nvSpPr>
        <p:spPr bwMode="auto">
          <a:xfrm>
            <a:off x="642938" y="3643313"/>
            <a:ext cx="2928937" cy="1428750"/>
          </a:xfrm>
          <a:prstGeom prst="ellipse">
            <a:avLst/>
          </a:prstGeom>
          <a:solidFill>
            <a:srgbClr val="CC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88" name="流程图: 终止 3"/>
          <p:cNvSpPr>
            <a:spLocks noChangeArrowheads="1"/>
          </p:cNvSpPr>
          <p:nvPr/>
        </p:nvSpPr>
        <p:spPr bwMode="auto">
          <a:xfrm>
            <a:off x="785813" y="1285875"/>
            <a:ext cx="6072187" cy="1357313"/>
          </a:xfrm>
          <a:prstGeom prst="flowChartTerminator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89" name="矩形 4"/>
          <p:cNvSpPr>
            <a:spLocks noChangeArrowheads="1"/>
          </p:cNvSpPr>
          <p:nvPr/>
        </p:nvSpPr>
        <p:spPr bwMode="auto">
          <a:xfrm>
            <a:off x="1143000" y="1500188"/>
            <a:ext cx="57150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猫是在什么情况下悟出真理的？悟出了一条什么真理？</a:t>
            </a:r>
          </a:p>
        </p:txBody>
      </p:sp>
      <p:sp>
        <p:nvSpPr>
          <p:cNvPr id="16390" name="矩形 5"/>
          <p:cNvSpPr>
            <a:spLocks noChangeArrowheads="1"/>
          </p:cNvSpPr>
          <p:nvPr/>
        </p:nvSpPr>
        <p:spPr bwMode="auto">
          <a:xfrm>
            <a:off x="785813" y="4071938"/>
            <a:ext cx="2698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猫吃年糕的时候</a:t>
            </a:r>
            <a:endParaRPr lang="zh-CN" altLang="en-US" sz="2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391" name="矩形 6"/>
          <p:cNvSpPr>
            <a:spLocks noChangeArrowheads="1"/>
          </p:cNvSpPr>
          <p:nvPr/>
        </p:nvSpPr>
        <p:spPr bwMode="auto">
          <a:xfrm>
            <a:off x="5429250" y="3571875"/>
            <a:ext cx="278606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所有的动物，都能直觉地预测吉凶祸福。</a:t>
            </a:r>
          </a:p>
        </p:txBody>
      </p:sp>
      <p:sp>
        <p:nvSpPr>
          <p:cNvPr id="16392" name="右箭头 7"/>
          <p:cNvSpPr>
            <a:spLocks noChangeArrowheads="1"/>
          </p:cNvSpPr>
          <p:nvPr/>
        </p:nvSpPr>
        <p:spPr bwMode="auto">
          <a:xfrm>
            <a:off x="3786188" y="3857625"/>
            <a:ext cx="1357312" cy="1000125"/>
          </a:xfrm>
          <a:prstGeom prst="rightArrow">
            <a:avLst>
              <a:gd name="adj1" fmla="val 50000"/>
              <a:gd name="adj2" fmla="val 50001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6872" name="Picture 4" descr="C:\Users\Administrator\Desktop\做课\常用3D卡通图稿10000张\常用3D卡通图稿10000张\常用卡通图标 (554)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5072063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5" descr="C:\Users\Administrator\Desktop\做课\图库\图片大全\37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0" y="1143000"/>
            <a:ext cx="133826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" fill="hold"/>
                                        <p:tgtEl>
                                          <p:spTgt spid="1639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" fill="hold"/>
                                        <p:tgtEl>
                                          <p:spTgt spid="1638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" fill="hold"/>
                                        <p:tgtEl>
                                          <p:spTgt spid="1639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" fill="hold"/>
                                        <p:tgtEl>
                                          <p:spTgt spid="1639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" fill="hold"/>
                                        <p:tgtEl>
                                          <p:spTgt spid="1638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ldLvl="0" animBg="1"/>
      <p:bldP spid="16387" grpId="0" bldLvl="0" animBg="1"/>
      <p:bldP spid="16388" grpId="0" bldLvl="0" animBg="1"/>
      <p:bldP spid="16389" grpId="0"/>
      <p:bldP spid="16390" grpId="0"/>
      <p:bldP spid="16391" grpId="0"/>
      <p:bldP spid="16392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流程图: 过程 8"/>
          <p:cNvSpPr>
            <a:spLocks noChangeArrowheads="1"/>
          </p:cNvSpPr>
          <p:nvPr/>
        </p:nvSpPr>
        <p:spPr bwMode="auto">
          <a:xfrm>
            <a:off x="1428750" y="4786313"/>
            <a:ext cx="6429375" cy="1285875"/>
          </a:xfrm>
          <a:prstGeom prst="flowChartProcess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11" name="流程图: 终止 6"/>
          <p:cNvSpPr>
            <a:spLocks noChangeArrowheads="1"/>
          </p:cNvSpPr>
          <p:nvPr/>
        </p:nvSpPr>
        <p:spPr bwMode="auto">
          <a:xfrm>
            <a:off x="1571625" y="1143000"/>
            <a:ext cx="5929313" cy="1214438"/>
          </a:xfrm>
          <a:prstGeom prst="flowChartTerminator">
            <a:avLst/>
          </a:prstGeom>
          <a:solidFill>
            <a:srgbClr val="CC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12" name="TextBox 5"/>
          <p:cNvSpPr txBox="1">
            <a:spLocks noChangeArrowheads="1"/>
          </p:cNvSpPr>
          <p:nvPr/>
        </p:nvSpPr>
        <p:spPr bwMode="auto">
          <a:xfrm>
            <a:off x="1857375" y="4786313"/>
            <a:ext cx="5786438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altLang="zh-CN" sz="28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还不快吃！假如有人来才好呢！</a:t>
            </a:r>
          </a:p>
          <a:p>
            <a:endParaRPr lang="zh-CN" altLang="en-US" sz="2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13" name="矩形 3"/>
          <p:cNvSpPr>
            <a:spLocks noChangeArrowheads="1"/>
          </p:cNvSpPr>
          <p:nvPr/>
        </p:nvSpPr>
        <p:spPr bwMode="auto">
          <a:xfrm>
            <a:off x="2000250" y="1285875"/>
            <a:ext cx="54292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猫打算吃掉年糕的心理活动是怎样的？</a:t>
            </a:r>
            <a:endParaRPr lang="zh-CN" altLang="en-US" sz="2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14" name="下箭头 7"/>
          <p:cNvSpPr>
            <a:spLocks noChangeArrowheads="1"/>
          </p:cNvSpPr>
          <p:nvPr/>
        </p:nvSpPr>
        <p:spPr bwMode="auto">
          <a:xfrm>
            <a:off x="4071938" y="2714625"/>
            <a:ext cx="1357312" cy="1857375"/>
          </a:xfrm>
          <a:prstGeom prst="downArrow">
            <a:avLst>
              <a:gd name="adj1" fmla="val 50000"/>
              <a:gd name="adj2" fmla="val 49998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7415" name="Picture 4" descr="C:\Users\Administrator\Desktop\猫图片\1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2500313"/>
            <a:ext cx="2214562" cy="212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5" descr="C:\Users\Administrator\Desktop\猫图片\2_副本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38" y="2428875"/>
            <a:ext cx="22860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" fill="hold"/>
                                        <p:tgtEl>
                                          <p:spTgt spid="1741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" fill="hold"/>
                                        <p:tgtEl>
                                          <p:spTgt spid="1741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1741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" fill="hold"/>
                                        <p:tgtEl>
                                          <p:spTgt spid="1741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" fill="hold"/>
                                        <p:tgtEl>
                                          <p:spTgt spid="1741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ldLvl="0" animBg="1"/>
      <p:bldP spid="17411" grpId="0" bldLvl="0" animBg="1"/>
      <p:bldP spid="17412" grpId="0"/>
      <p:bldP spid="17413" grpId="0"/>
      <p:bldP spid="17414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图片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711200"/>
            <a:ext cx="21336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横卷形 6"/>
          <p:cNvSpPr>
            <a:spLocks noChangeArrowheads="1"/>
          </p:cNvSpPr>
          <p:nvPr/>
        </p:nvSpPr>
        <p:spPr bwMode="auto">
          <a:xfrm>
            <a:off x="500063" y="2286000"/>
            <a:ext cx="8215312" cy="4071938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35" name="云形标注 5"/>
          <p:cNvSpPr>
            <a:spLocks noChangeArrowheads="1"/>
          </p:cNvSpPr>
          <p:nvPr/>
        </p:nvSpPr>
        <p:spPr bwMode="auto">
          <a:xfrm>
            <a:off x="2214563" y="928688"/>
            <a:ext cx="5786437" cy="1428750"/>
          </a:xfrm>
          <a:prstGeom prst="cloudCallout">
            <a:avLst>
              <a:gd name="adj1" fmla="val -55449"/>
              <a:gd name="adj2" fmla="val 57111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36" name="矩形 3"/>
          <p:cNvSpPr>
            <a:spLocks noChangeArrowheads="1"/>
          </p:cNvSpPr>
          <p:nvPr/>
        </p:nvSpPr>
        <p:spPr bwMode="auto">
          <a:xfrm>
            <a:off x="2857500" y="1214438"/>
            <a:ext cx="485775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猫吃年糕的时候发生了什么事情？</a:t>
            </a:r>
          </a:p>
        </p:txBody>
      </p:sp>
      <p:sp>
        <p:nvSpPr>
          <p:cNvPr id="18437" name="矩形 4"/>
          <p:cNvSpPr>
            <a:spLocks noChangeArrowheads="1"/>
          </p:cNvSpPr>
          <p:nvPr/>
        </p:nvSpPr>
        <p:spPr bwMode="auto">
          <a:xfrm>
            <a:off x="1214438" y="2928938"/>
            <a:ext cx="7358062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       当我以为已经咬断而将要拔出牙齿时，却怎么也拔不动。本想再咬一下，可牙齿又动弹不得。当我意识到这年糕原来是个妖怪时，已经迟了。宛如陷进泥沼的人越是急着要拔出脚来，却越陷得深；越咬，嘴却越不中用，牙齿一动不动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" fill="hold"/>
                                        <p:tgtEl>
                                          <p:spTgt spid="1843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" fill="hold"/>
                                        <p:tgtEl>
                                          <p:spTgt spid="1843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ldLvl="0" animBg="1"/>
      <p:bldP spid="18435" grpId="0" bldLvl="0" animBg="1"/>
      <p:bldP spid="18436" grpId="0"/>
      <p:bldP spid="1843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5" descr="C:\Users\Administrator\Desktop\做课\PPT-bg 精制背景图1500张\皮皮淘PPT精英宝库 精选背景图 (1288).gif"/>
          <p:cNvPicPr>
            <a:picLocks noChangeAspect="1"/>
          </p:cNvPicPr>
          <p:nvPr/>
        </p:nvPicPr>
        <p:blipFill>
          <a:blip r:embed="rId2"/>
          <a:srcRect b="9386"/>
          <a:stretch>
            <a:fillRect/>
          </a:stretch>
        </p:blipFill>
        <p:spPr bwMode="auto">
          <a:xfrm>
            <a:off x="0" y="928688"/>
            <a:ext cx="9144000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TextBox 5"/>
          <p:cNvSpPr txBox="1">
            <a:spLocks noChangeArrowheads="1"/>
          </p:cNvSpPr>
          <p:nvPr/>
        </p:nvSpPr>
        <p:spPr bwMode="auto">
          <a:xfrm>
            <a:off x="2786063" y="3857625"/>
            <a:ext cx="46434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altLang="zh-CN"/>
          </a:p>
          <a:p>
            <a:endParaRPr lang="zh-CN" altLang="en-US"/>
          </a:p>
        </p:txBody>
      </p:sp>
      <p:sp>
        <p:nvSpPr>
          <p:cNvPr id="19460" name="TextBox 2"/>
          <p:cNvSpPr txBox="1">
            <a:spLocks noChangeArrowheads="1"/>
          </p:cNvSpPr>
          <p:nvPr/>
        </p:nvSpPr>
        <p:spPr bwMode="auto">
          <a:xfrm>
            <a:off x="2571750" y="2286000"/>
            <a:ext cx="4143375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       最重要的是忍耐，便左右爪交替着伸缩。唉，这太麻烦，干脆双爪一起来吧！</a:t>
            </a:r>
          </a:p>
          <a:p>
            <a:endParaRPr lang="zh-CN" altLang="en-US" sz="2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61" name="矩形 3"/>
          <p:cNvSpPr>
            <a:spLocks noChangeArrowheads="1"/>
          </p:cNvSpPr>
          <p:nvPr/>
        </p:nvSpPr>
        <p:spPr bwMode="auto">
          <a:xfrm>
            <a:off x="714375" y="2286000"/>
            <a:ext cx="1500188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猫的牙齿被粘住之后的心理活动怎样？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  <p:bldP spid="1946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图片 4" descr="00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500"/>
            <a:ext cx="3500438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矩形 4"/>
          <p:cNvSpPr>
            <a:spLocks noChangeArrowheads="1"/>
          </p:cNvSpPr>
          <p:nvPr/>
        </p:nvSpPr>
        <p:spPr bwMode="auto">
          <a:xfrm>
            <a:off x="1928813" y="2000250"/>
            <a:ext cx="5143500" cy="9540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2800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猫的牙齿被粘住后又悟出了一条什么真理？</a:t>
            </a:r>
          </a:p>
        </p:txBody>
      </p:sp>
      <p:sp>
        <p:nvSpPr>
          <p:cNvPr id="20484" name="矩形 5"/>
          <p:cNvSpPr>
            <a:spLocks noChangeArrowheads="1"/>
          </p:cNvSpPr>
          <p:nvPr/>
        </p:nvSpPr>
        <p:spPr bwMode="auto">
          <a:xfrm>
            <a:off x="3028950" y="3683000"/>
            <a:ext cx="4643438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临危之际，平时做不到的事这时也能做到。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  <p:bldP spid="2048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圆角矩形 44"/>
          <p:cNvSpPr>
            <a:spLocks noChangeArrowheads="1"/>
          </p:cNvSpPr>
          <p:nvPr/>
        </p:nvSpPr>
        <p:spPr bwMode="auto">
          <a:xfrm>
            <a:off x="571500" y="2571750"/>
            <a:ext cx="7858125" cy="7143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07" name="圆角矩形 46"/>
          <p:cNvSpPr>
            <a:spLocks noChangeArrowheads="1"/>
          </p:cNvSpPr>
          <p:nvPr/>
        </p:nvSpPr>
        <p:spPr bwMode="auto">
          <a:xfrm>
            <a:off x="571500" y="1785938"/>
            <a:ext cx="7858125" cy="7143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08" name="圆角矩形 47"/>
          <p:cNvSpPr>
            <a:spLocks noChangeArrowheads="1"/>
          </p:cNvSpPr>
          <p:nvPr/>
        </p:nvSpPr>
        <p:spPr bwMode="auto">
          <a:xfrm>
            <a:off x="571500" y="1785938"/>
            <a:ext cx="1928813" cy="71437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09" name="圆角矩形 45"/>
          <p:cNvSpPr>
            <a:spLocks noChangeArrowheads="1"/>
          </p:cNvSpPr>
          <p:nvPr/>
        </p:nvSpPr>
        <p:spPr bwMode="auto">
          <a:xfrm>
            <a:off x="571500" y="2571750"/>
            <a:ext cx="1928813" cy="714375"/>
          </a:xfrm>
          <a:prstGeom prst="roundRect">
            <a:avLst>
              <a:gd name="adj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10" name="圆角矩形 42"/>
          <p:cNvSpPr>
            <a:spLocks noChangeArrowheads="1"/>
          </p:cNvSpPr>
          <p:nvPr/>
        </p:nvSpPr>
        <p:spPr bwMode="auto">
          <a:xfrm>
            <a:off x="571500" y="4929188"/>
            <a:ext cx="7858125" cy="7143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11" name="圆角矩形 40"/>
          <p:cNvSpPr>
            <a:spLocks noChangeArrowheads="1"/>
          </p:cNvSpPr>
          <p:nvPr/>
        </p:nvSpPr>
        <p:spPr bwMode="auto">
          <a:xfrm>
            <a:off x="571500" y="4143375"/>
            <a:ext cx="7858125" cy="7143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12" name="圆角矩形 38"/>
          <p:cNvSpPr>
            <a:spLocks noChangeArrowheads="1"/>
          </p:cNvSpPr>
          <p:nvPr/>
        </p:nvSpPr>
        <p:spPr bwMode="auto">
          <a:xfrm>
            <a:off x="571500" y="3357563"/>
            <a:ext cx="7858125" cy="7143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0" name="圆角矩形 39"/>
          <p:cNvSpPr/>
          <p:nvPr/>
        </p:nvSpPr>
        <p:spPr bwMode="auto">
          <a:xfrm>
            <a:off x="571500" y="3357563"/>
            <a:ext cx="1928813" cy="714375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" name="圆角矩形 41"/>
          <p:cNvSpPr/>
          <p:nvPr/>
        </p:nvSpPr>
        <p:spPr bwMode="auto">
          <a:xfrm>
            <a:off x="571500" y="4143375"/>
            <a:ext cx="1928813" cy="71437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" name="圆角矩形 43"/>
          <p:cNvSpPr/>
          <p:nvPr/>
        </p:nvSpPr>
        <p:spPr bwMode="auto">
          <a:xfrm>
            <a:off x="571500" y="4929188"/>
            <a:ext cx="1928813" cy="71437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6" name="矩形 3"/>
          <p:cNvSpPr>
            <a:spLocks noChangeArrowheads="1"/>
          </p:cNvSpPr>
          <p:nvPr/>
        </p:nvSpPr>
        <p:spPr bwMode="auto">
          <a:xfrm>
            <a:off x="571500" y="928688"/>
            <a:ext cx="71437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说说这只猫遭到了哪些人的嘲笑？他们是怎样嘲笑、呵斥它的？</a:t>
            </a:r>
          </a:p>
        </p:txBody>
      </p:sp>
      <p:sp>
        <p:nvSpPr>
          <p:cNvPr id="21517" name="圆角矩形 24"/>
          <p:cNvSpPr>
            <a:spLocks noChangeArrowheads="1"/>
          </p:cNvSpPr>
          <p:nvPr/>
        </p:nvSpPr>
        <p:spPr bwMode="auto">
          <a:xfrm>
            <a:off x="571500" y="5715000"/>
            <a:ext cx="7858125" cy="7143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" name="圆角矩形 25"/>
          <p:cNvSpPr/>
          <p:nvPr/>
        </p:nvSpPr>
        <p:spPr bwMode="auto">
          <a:xfrm>
            <a:off x="571500" y="5715000"/>
            <a:ext cx="1928813" cy="714375"/>
          </a:xfrm>
          <a:prstGeom prst="roundRect">
            <a:avLst/>
          </a:prstGeom>
          <a:solidFill>
            <a:schemeClr val="accent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9" name="矩形 26"/>
          <p:cNvSpPr>
            <a:spLocks noChangeArrowheads="1"/>
          </p:cNvSpPr>
          <p:nvPr/>
        </p:nvSpPr>
        <p:spPr bwMode="auto">
          <a:xfrm>
            <a:off x="857250" y="1928813"/>
            <a:ext cx="1571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女孩儿</a:t>
            </a:r>
          </a:p>
        </p:txBody>
      </p:sp>
      <p:sp>
        <p:nvSpPr>
          <p:cNvPr id="21520" name="矩形 27"/>
          <p:cNvSpPr>
            <a:spLocks noChangeArrowheads="1"/>
          </p:cNvSpPr>
          <p:nvPr/>
        </p:nvSpPr>
        <p:spPr bwMode="auto">
          <a:xfrm>
            <a:off x="2928938" y="1928813"/>
            <a:ext cx="48577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24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哎哟，小猫吃年糕，在跳舞哇！</a:t>
            </a:r>
            <a:r>
              <a:rPr lang="en-US" altLang="zh-CN" sz="24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endParaRPr lang="zh-CN" altLang="en-US" sz="240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521" name="矩形 28"/>
          <p:cNvSpPr>
            <a:spLocks noChangeArrowheads="1"/>
          </p:cNvSpPr>
          <p:nvPr/>
        </p:nvSpPr>
        <p:spPr bwMode="auto">
          <a:xfrm>
            <a:off x="928688" y="2643188"/>
            <a:ext cx="13906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女仆</a:t>
            </a:r>
          </a:p>
        </p:txBody>
      </p:sp>
      <p:sp>
        <p:nvSpPr>
          <p:cNvPr id="21522" name="矩形 29"/>
          <p:cNvSpPr>
            <a:spLocks noChangeArrowheads="1"/>
          </p:cNvSpPr>
          <p:nvPr/>
        </p:nvSpPr>
        <p:spPr bwMode="auto">
          <a:xfrm>
            <a:off x="2643188" y="2571750"/>
            <a:ext cx="5715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扔下毽子，叫了一声“哎哟”，便从厨房门跑了进来。</a:t>
            </a:r>
          </a:p>
        </p:txBody>
      </p:sp>
      <p:sp>
        <p:nvSpPr>
          <p:cNvPr id="21523" name="矩形 30"/>
          <p:cNvSpPr>
            <a:spLocks noChangeArrowheads="1"/>
          </p:cNvSpPr>
          <p:nvPr/>
        </p:nvSpPr>
        <p:spPr bwMode="auto">
          <a:xfrm>
            <a:off x="928688" y="3429000"/>
            <a:ext cx="13509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女主人</a:t>
            </a:r>
          </a:p>
        </p:txBody>
      </p:sp>
      <p:sp>
        <p:nvSpPr>
          <p:cNvPr id="21524" name="矩形 31"/>
          <p:cNvSpPr>
            <a:spLocks noChangeArrowheads="1"/>
          </p:cNvSpPr>
          <p:nvPr/>
        </p:nvSpPr>
        <p:spPr bwMode="auto">
          <a:xfrm>
            <a:off x="2857500" y="3500438"/>
            <a:ext cx="35702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24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哟，这个该死的猫！</a:t>
            </a:r>
            <a:r>
              <a:rPr lang="en-US" altLang="zh-CN" sz="24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endParaRPr lang="zh-CN" altLang="en-US" sz="240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525" name="矩形 32"/>
          <p:cNvSpPr>
            <a:spLocks noChangeArrowheads="1"/>
          </p:cNvSpPr>
          <p:nvPr/>
        </p:nvSpPr>
        <p:spPr bwMode="auto">
          <a:xfrm>
            <a:off x="928688" y="4214813"/>
            <a:ext cx="14287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男主人</a:t>
            </a:r>
          </a:p>
        </p:txBody>
      </p:sp>
      <p:sp>
        <p:nvSpPr>
          <p:cNvPr id="21526" name="矩形 33"/>
          <p:cNvSpPr>
            <a:spLocks noChangeArrowheads="1"/>
          </p:cNvSpPr>
          <p:nvPr/>
        </p:nvSpPr>
        <p:spPr bwMode="auto">
          <a:xfrm>
            <a:off x="2714625" y="4286250"/>
            <a:ext cx="55006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从书房走出，喝道：混帐东西！”</a:t>
            </a:r>
          </a:p>
        </p:txBody>
      </p:sp>
      <p:sp>
        <p:nvSpPr>
          <p:cNvPr id="21527" name="矩形 34"/>
          <p:cNvSpPr>
            <a:spLocks noChangeArrowheads="1"/>
          </p:cNvSpPr>
          <p:nvPr/>
        </p:nvSpPr>
        <p:spPr bwMode="auto">
          <a:xfrm>
            <a:off x="714375" y="5000625"/>
            <a:ext cx="16430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小家伙们</a:t>
            </a:r>
          </a:p>
        </p:txBody>
      </p:sp>
      <p:sp>
        <p:nvSpPr>
          <p:cNvPr id="21528" name="矩形 35"/>
          <p:cNvSpPr>
            <a:spLocks noChangeArrowheads="1"/>
          </p:cNvSpPr>
          <p:nvPr/>
        </p:nvSpPr>
        <p:spPr bwMode="auto">
          <a:xfrm>
            <a:off x="2857500" y="5072063"/>
            <a:ext cx="42148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“好玩儿啊，好玩儿！”</a:t>
            </a:r>
          </a:p>
        </p:txBody>
      </p:sp>
      <p:sp>
        <p:nvSpPr>
          <p:cNvPr id="21529" name="矩形 36"/>
          <p:cNvSpPr>
            <a:spLocks noChangeArrowheads="1"/>
          </p:cNvSpPr>
          <p:nvPr/>
        </p:nvSpPr>
        <p:spPr bwMode="auto">
          <a:xfrm>
            <a:off x="642938" y="5643563"/>
            <a:ext cx="17145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五岁的小女孩儿</a:t>
            </a:r>
          </a:p>
        </p:txBody>
      </p:sp>
      <p:sp>
        <p:nvSpPr>
          <p:cNvPr id="21530" name="矩形 37"/>
          <p:cNvSpPr>
            <a:spLocks noChangeArrowheads="1"/>
          </p:cNvSpPr>
          <p:nvPr/>
        </p:nvSpPr>
        <p:spPr bwMode="auto">
          <a:xfrm>
            <a:off x="2928938" y="5857875"/>
            <a:ext cx="5072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“妈呀，这猫也太不成体统了。”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2150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" fill="hold"/>
                                        <p:tgtEl>
                                          <p:spTgt spid="2150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" fill="hold"/>
                                        <p:tgtEl>
                                          <p:spTgt spid="4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" fill="hold"/>
                                        <p:tgtEl>
                                          <p:spTgt spid="4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" fill="hold"/>
                                        <p:tgtEl>
                                          <p:spTgt spid="4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" fill="hold"/>
                                        <p:tgtEl>
                                          <p:spTgt spid="2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" fill="hold"/>
                                        <p:tgtEl>
                                          <p:spTgt spid="2151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" fill="hold"/>
                                        <p:tgtEl>
                                          <p:spTgt spid="2152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" fill="hold"/>
                                        <p:tgtEl>
                                          <p:spTgt spid="2152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" fill="hold"/>
                                        <p:tgtEl>
                                          <p:spTgt spid="2152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" fill="hold"/>
                                        <p:tgtEl>
                                          <p:spTgt spid="2152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" fill="hold"/>
                                        <p:tgtEl>
                                          <p:spTgt spid="2152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" fill="hold"/>
                                        <p:tgtEl>
                                          <p:spTgt spid="2152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" fill="hold"/>
                                        <p:tgtEl>
                                          <p:spTgt spid="2150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" fill="hold"/>
                                        <p:tgtEl>
                                          <p:spTgt spid="2152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" fill="hold"/>
                                        <p:tgtEl>
                                          <p:spTgt spid="2150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" fill="hold"/>
                                        <p:tgtEl>
                                          <p:spTgt spid="2152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" fill="hold"/>
                                        <p:tgtEl>
                                          <p:spTgt spid="2151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" fill="hold"/>
                                        <p:tgtEl>
                                          <p:spTgt spid="2152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" fill="hold"/>
                                        <p:tgtEl>
                                          <p:spTgt spid="2151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" fill="hold"/>
                                        <p:tgtEl>
                                          <p:spTgt spid="2152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" fill="hold"/>
                                        <p:tgtEl>
                                          <p:spTgt spid="2151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" fill="hold"/>
                                        <p:tgtEl>
                                          <p:spTgt spid="2153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" fill="hold"/>
                                        <p:tgtEl>
                                          <p:spTgt spid="2151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ldLvl="0" animBg="1"/>
      <p:bldP spid="21507" grpId="0" bldLvl="0" animBg="1"/>
      <p:bldP spid="21508" grpId="0" bldLvl="0" animBg="1"/>
      <p:bldP spid="21509" grpId="0" bldLvl="0" animBg="1"/>
      <p:bldP spid="21510" grpId="0" bldLvl="0" animBg="1"/>
      <p:bldP spid="21511" grpId="0" bldLvl="0" animBg="1"/>
      <p:bldP spid="21512" grpId="0" bldLvl="0" animBg="1"/>
      <p:bldP spid="40" grpId="0" bldLvl="0" animBg="1"/>
      <p:bldP spid="42" grpId="0" bldLvl="0" animBg="1"/>
      <p:bldP spid="44" grpId="0" bldLvl="0" animBg="1"/>
      <p:bldP spid="21516" grpId="0"/>
      <p:bldP spid="21517" grpId="0" bldLvl="0" animBg="1"/>
      <p:bldP spid="26" grpId="0" bldLvl="0" animBg="1"/>
      <p:bldP spid="21519" grpId="0"/>
      <p:bldP spid="21520" grpId="0"/>
      <p:bldP spid="21521" grpId="0"/>
      <p:bldP spid="21522" grpId="0"/>
      <p:bldP spid="21523" grpId="0"/>
      <p:bldP spid="21524" grpId="0"/>
      <p:bldP spid="21525" grpId="0"/>
      <p:bldP spid="21526" grpId="0"/>
      <p:bldP spid="21527" grpId="0"/>
      <p:bldP spid="21528" grpId="0"/>
      <p:bldP spid="21529" grpId="0"/>
      <p:bldP spid="215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图片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213" y="1047750"/>
            <a:ext cx="21336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圆角矩形 6"/>
          <p:cNvSpPr/>
          <p:nvPr/>
        </p:nvSpPr>
        <p:spPr bwMode="auto">
          <a:xfrm>
            <a:off x="642910" y="3429000"/>
            <a:ext cx="4357718" cy="214314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reflection blurRad="6350" stA="50000" endA="300" endPos="55500" dist="50800" dir="5400000" sy="-100000" algn="bl" rotWithShape="0"/>
          </a:effectLst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31" name="云形标注 5"/>
          <p:cNvSpPr>
            <a:spLocks noChangeArrowheads="1"/>
          </p:cNvSpPr>
          <p:nvPr/>
        </p:nvSpPr>
        <p:spPr bwMode="auto">
          <a:xfrm>
            <a:off x="1928813" y="1000125"/>
            <a:ext cx="6643687" cy="1785938"/>
          </a:xfrm>
          <a:prstGeom prst="cloudCallout">
            <a:avLst>
              <a:gd name="adj1" fmla="val -51856"/>
              <a:gd name="adj2" fmla="val 47870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2" name="矩形 3"/>
          <p:cNvSpPr>
            <a:spLocks noChangeArrowheads="1"/>
          </p:cNvSpPr>
          <p:nvPr/>
        </p:nvSpPr>
        <p:spPr bwMode="auto">
          <a:xfrm>
            <a:off x="2643188" y="1357313"/>
            <a:ext cx="5214937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猫想想自己现在的处境，而又看到了人们这样的反应，心情如何？</a:t>
            </a:r>
            <a:endParaRPr lang="zh-CN" altLang="en-US" sz="2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33" name="矩形 4"/>
          <p:cNvSpPr>
            <a:spLocks noChangeArrowheads="1"/>
          </p:cNvSpPr>
          <p:nvPr/>
        </p:nvSpPr>
        <p:spPr bwMode="auto">
          <a:xfrm>
            <a:off x="857250" y="3571875"/>
            <a:ext cx="3973513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我大抵也算见识过人类缺乏同情心的各种行径，但从来没有像此时此刻这样恨在心头。</a:t>
            </a:r>
          </a:p>
        </p:txBody>
      </p:sp>
      <p:pic>
        <p:nvPicPr>
          <p:cNvPr id="22534" name="Picture 1" descr="C:\Users\Administrator\Desktop\3.jpg"/>
          <p:cNvPicPr>
            <a:picLocks noChangeAspect="1"/>
          </p:cNvPicPr>
          <p:nvPr/>
        </p:nvPicPr>
        <p:blipFill>
          <a:blip r:embed="rId3"/>
          <a:srcRect l="12117" t="10989" r="9821" b="3439"/>
          <a:stretch>
            <a:fillRect/>
          </a:stretch>
        </p:blipFill>
        <p:spPr bwMode="auto">
          <a:xfrm>
            <a:off x="5286375" y="3143250"/>
            <a:ext cx="3286125" cy="318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" fill="hold"/>
                                        <p:tgtEl>
                                          <p:spTgt spid="2253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" fill="hold"/>
                                        <p:tgtEl>
                                          <p:spTgt spid="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" fill="hold"/>
                                        <p:tgtEl>
                                          <p:spTgt spid="2253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ldLvl="0" animBg="1"/>
      <p:bldP spid="22532" grpId="0"/>
      <p:bldP spid="2253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785813" y="2168525"/>
            <a:ext cx="6958012" cy="4117975"/>
            <a:chOff x="0" y="0"/>
            <a:chExt cx="3696" cy="2754"/>
          </a:xfrm>
        </p:grpSpPr>
        <p:grpSp>
          <p:nvGrpSpPr>
            <p:cNvPr id="44041" name="Group 4"/>
            <p:cNvGrpSpPr>
              <a:grpSpLocks/>
            </p:cNvGrpSpPr>
            <p:nvPr/>
          </p:nvGrpSpPr>
          <p:grpSpPr bwMode="auto">
            <a:xfrm>
              <a:off x="0" y="0"/>
              <a:ext cx="3696" cy="820"/>
              <a:chOff x="0" y="0"/>
              <a:chExt cx="3984" cy="912"/>
            </a:xfrm>
          </p:grpSpPr>
          <p:sp>
            <p:nvSpPr>
              <p:cNvPr id="105477" name="AutoShape 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984" cy="912"/>
              </a:xfrm>
              <a:prstGeom prst="roundRect">
                <a:avLst>
                  <a:gd name="adj" fmla="val 10889"/>
                </a:avLst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36471"/>
                      <a:invGamma/>
                    </a:srgbClr>
                  </a:gs>
                  <a:gs pos="100000">
                    <a:srgbClr val="DDDDDD"/>
                  </a:gs>
                </a:gsLst>
                <a:lin ang="2700000" scaled="1"/>
              </a:gradFill>
              <a:ln w="38100" cmpd="sng">
                <a:solidFill>
                  <a:srgbClr val="FFFFFF"/>
                </a:solidFill>
                <a:round/>
              </a:ln>
              <a:effectLst>
                <a:outerShdw dist="135003" dir="2928844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buFont typeface="Arial" panose="020B0604020202020204" pitchFamily="34" charset="0"/>
                  <a:buNone/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grpSp>
            <p:nvGrpSpPr>
              <p:cNvPr id="44053" name="Group 6"/>
              <p:cNvGrpSpPr>
                <a:grpSpLocks/>
              </p:cNvGrpSpPr>
              <p:nvPr/>
            </p:nvGrpSpPr>
            <p:grpSpPr bwMode="auto">
              <a:xfrm>
                <a:off x="87" y="84"/>
                <a:ext cx="768" cy="746"/>
                <a:chOff x="0" y="0"/>
                <a:chExt cx="768" cy="746"/>
              </a:xfrm>
            </p:grpSpPr>
            <p:sp>
              <p:nvSpPr>
                <p:cNvPr id="105479" name="AutoShape 7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768" cy="746"/>
                </a:xfrm>
                <a:prstGeom prst="roundRect">
                  <a:avLst>
                    <a:gd name="adj" fmla="val 11921"/>
                  </a:avLst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38100" cmpd="sng">
                  <a:solidFill>
                    <a:schemeClr val="bg1"/>
                  </a:solidFill>
                  <a:round/>
                </a:ln>
                <a:effectLst/>
              </p:spPr>
              <p:txBody>
                <a:bodyPr wrap="none" anchor="ctr"/>
                <a:lstStyle/>
                <a:p>
                  <a:pPr>
                    <a:buFont typeface="Arial" panose="020B0604020202020204" pitchFamily="34" charset="0"/>
                    <a:buNone/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05480" name="未知"/>
                <p:cNvSpPr/>
                <p:nvPr/>
              </p:nvSpPr>
              <p:spPr bwMode="auto">
                <a:xfrm>
                  <a:off x="48" y="48"/>
                  <a:ext cx="383" cy="373"/>
                </a:xfrm>
                <a:custGeom>
                  <a:avLst/>
                  <a:gdLst/>
                  <a:ahLst/>
                  <a:cxnLst>
                    <a:cxn ang="0">
                      <a:pos x="118" y="0"/>
                    </a:cxn>
                    <a:cxn ang="0">
                      <a:pos x="0" y="118"/>
                    </a:cxn>
                    <a:cxn ang="0">
                      <a:pos x="0" y="589"/>
                    </a:cxn>
                    <a:cxn ang="0">
                      <a:pos x="161" y="174"/>
                    </a:cxn>
                    <a:cxn ang="0">
                      <a:pos x="589" y="0"/>
                    </a:cxn>
                    <a:cxn ang="0">
                      <a:pos x="118" y="0"/>
                    </a:cxn>
                  </a:cxnLst>
                  <a:rect l="0" t="0" r="r" b="b"/>
                  <a:pathLst>
                    <a:path w="596" h="598">
                      <a:moveTo>
                        <a:pt x="118" y="0"/>
                      </a:moveTo>
                      <a:cubicBezTo>
                        <a:pt x="53" y="0"/>
                        <a:pt x="0" y="53"/>
                        <a:pt x="0" y="118"/>
                      </a:cubicBezTo>
                      <a:lnTo>
                        <a:pt x="0" y="589"/>
                      </a:lnTo>
                      <a:cubicBezTo>
                        <a:pt x="27" y="598"/>
                        <a:pt x="12" y="309"/>
                        <a:pt x="161" y="174"/>
                      </a:cubicBezTo>
                      <a:cubicBezTo>
                        <a:pt x="310" y="39"/>
                        <a:pt x="596" y="29"/>
                        <a:pt x="589" y="0"/>
                      </a:cubicBezTo>
                      <a:lnTo>
                        <a:pt x="118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accent1">
                        <a:gamma/>
                        <a:tint val="54510"/>
                        <a:invGamma/>
                      </a:schemeClr>
                    </a:gs>
                    <a:gs pos="50000">
                      <a:schemeClr val="accent1">
                        <a:alpha val="0"/>
                      </a:schemeClr>
                    </a:gs>
                    <a:gs pos="100000">
                      <a:schemeClr val="accent1">
                        <a:gamma/>
                        <a:tint val="54510"/>
                        <a:invGamma/>
                      </a:schemeClr>
                    </a:gs>
                  </a:gsLst>
                  <a:lin ang="2700000" scaled="1"/>
                </a:gradFill>
                <a:ln w="9525">
                  <a:noFill/>
                  <a:round/>
                </a:ln>
              </p:spPr>
              <p:txBody>
                <a:bodyPr/>
                <a:lstStyle/>
                <a:p>
                  <a:pPr>
                    <a:buFont typeface="Arial" panose="020B0604020202020204" pitchFamily="34" charset="0"/>
                    <a:buNone/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</p:grpSp>
        <p:grpSp>
          <p:nvGrpSpPr>
            <p:cNvPr id="44042" name="Group 11"/>
            <p:cNvGrpSpPr>
              <a:grpSpLocks/>
            </p:cNvGrpSpPr>
            <p:nvPr/>
          </p:nvGrpSpPr>
          <p:grpSpPr bwMode="auto">
            <a:xfrm>
              <a:off x="0" y="964"/>
              <a:ext cx="3696" cy="820"/>
              <a:chOff x="0" y="-1"/>
              <a:chExt cx="3984" cy="912"/>
            </a:xfrm>
          </p:grpSpPr>
          <p:sp>
            <p:nvSpPr>
              <p:cNvPr id="105484" name="AutoShape 12"/>
              <p:cNvSpPr>
                <a:spLocks noChangeArrowheads="1"/>
              </p:cNvSpPr>
              <p:nvPr/>
            </p:nvSpPr>
            <p:spPr bwMode="auto">
              <a:xfrm>
                <a:off x="0" y="-1"/>
                <a:ext cx="3984" cy="912"/>
              </a:xfrm>
              <a:prstGeom prst="roundRect">
                <a:avLst>
                  <a:gd name="adj" fmla="val 10889"/>
                </a:avLst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39216"/>
                      <a:invGamma/>
                    </a:srgbClr>
                  </a:gs>
                  <a:gs pos="100000">
                    <a:srgbClr val="DDDDDD"/>
                  </a:gs>
                </a:gsLst>
                <a:lin ang="2700000" scaled="1"/>
              </a:gradFill>
              <a:ln w="38100" cmpd="sng">
                <a:solidFill>
                  <a:srgbClr val="FFFFFF"/>
                </a:solidFill>
                <a:round/>
              </a:ln>
              <a:effectLst>
                <a:outerShdw dist="135003" dir="2928844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buFont typeface="Arial" panose="020B0604020202020204" pitchFamily="34" charset="0"/>
                  <a:buNone/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grpSp>
            <p:nvGrpSpPr>
              <p:cNvPr id="44049" name="Group 13"/>
              <p:cNvGrpSpPr>
                <a:grpSpLocks/>
              </p:cNvGrpSpPr>
              <p:nvPr/>
            </p:nvGrpSpPr>
            <p:grpSpPr bwMode="auto">
              <a:xfrm>
                <a:off x="87" y="84"/>
                <a:ext cx="768" cy="746"/>
                <a:chOff x="0" y="0"/>
                <a:chExt cx="768" cy="746"/>
              </a:xfrm>
            </p:grpSpPr>
            <p:sp>
              <p:nvSpPr>
                <p:cNvPr id="105486" name="AutoShape 14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768" cy="742"/>
                </a:xfrm>
                <a:prstGeom prst="roundRect">
                  <a:avLst>
                    <a:gd name="adj" fmla="val 11921"/>
                  </a:avLst>
                </a:prstGeom>
                <a:gradFill rotWithShape="1">
                  <a:gsLst>
                    <a:gs pos="0">
                      <a:schemeClr val="hlink">
                        <a:gamma/>
                        <a:tint val="72549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5400000" scaled="1"/>
                </a:gradFill>
                <a:ln w="38100" cmpd="sng">
                  <a:solidFill>
                    <a:schemeClr val="bg1"/>
                  </a:solidFill>
                  <a:round/>
                </a:ln>
                <a:effectLst/>
              </p:spPr>
              <p:txBody>
                <a:bodyPr wrap="none" anchor="ctr"/>
                <a:lstStyle/>
                <a:p>
                  <a:pPr>
                    <a:buFont typeface="Arial" panose="020B0604020202020204" pitchFamily="34" charset="0"/>
                    <a:buNone/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05487" name="未知"/>
                <p:cNvSpPr/>
                <p:nvPr/>
              </p:nvSpPr>
              <p:spPr bwMode="auto">
                <a:xfrm>
                  <a:off x="48" y="48"/>
                  <a:ext cx="383" cy="370"/>
                </a:xfrm>
                <a:custGeom>
                  <a:avLst/>
                  <a:gdLst/>
                  <a:ahLst/>
                  <a:cxnLst>
                    <a:cxn ang="0">
                      <a:pos x="118" y="0"/>
                    </a:cxn>
                    <a:cxn ang="0">
                      <a:pos x="0" y="118"/>
                    </a:cxn>
                    <a:cxn ang="0">
                      <a:pos x="0" y="589"/>
                    </a:cxn>
                    <a:cxn ang="0">
                      <a:pos x="161" y="174"/>
                    </a:cxn>
                    <a:cxn ang="0">
                      <a:pos x="589" y="0"/>
                    </a:cxn>
                    <a:cxn ang="0">
                      <a:pos x="118" y="0"/>
                    </a:cxn>
                  </a:cxnLst>
                  <a:rect l="0" t="0" r="r" b="b"/>
                  <a:pathLst>
                    <a:path w="596" h="598">
                      <a:moveTo>
                        <a:pt x="118" y="0"/>
                      </a:moveTo>
                      <a:cubicBezTo>
                        <a:pt x="53" y="0"/>
                        <a:pt x="0" y="53"/>
                        <a:pt x="0" y="118"/>
                      </a:cubicBezTo>
                      <a:lnTo>
                        <a:pt x="0" y="589"/>
                      </a:lnTo>
                      <a:cubicBezTo>
                        <a:pt x="27" y="598"/>
                        <a:pt x="12" y="309"/>
                        <a:pt x="161" y="174"/>
                      </a:cubicBezTo>
                      <a:cubicBezTo>
                        <a:pt x="310" y="39"/>
                        <a:pt x="596" y="29"/>
                        <a:pt x="589" y="0"/>
                      </a:cubicBezTo>
                      <a:lnTo>
                        <a:pt x="118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hlink">
                        <a:gamma/>
                        <a:tint val="42353"/>
                        <a:invGamma/>
                      </a:schemeClr>
                    </a:gs>
                    <a:gs pos="100000">
                      <a:schemeClr val="hlink">
                        <a:alpha val="0"/>
                      </a:schemeClr>
                    </a:gs>
                  </a:gsLst>
                  <a:lin ang="2700000" scaled="1"/>
                </a:gradFill>
                <a:ln w="9525">
                  <a:noFill/>
                  <a:round/>
                </a:ln>
              </p:spPr>
              <p:txBody>
                <a:bodyPr/>
                <a:lstStyle/>
                <a:p>
                  <a:pPr>
                    <a:buFont typeface="Arial" panose="020B0604020202020204" pitchFamily="34" charset="0"/>
                    <a:buNone/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</p:grpSp>
        <p:grpSp>
          <p:nvGrpSpPr>
            <p:cNvPr id="44043" name="Group 18"/>
            <p:cNvGrpSpPr>
              <a:grpSpLocks/>
            </p:cNvGrpSpPr>
            <p:nvPr/>
          </p:nvGrpSpPr>
          <p:grpSpPr bwMode="auto">
            <a:xfrm>
              <a:off x="0" y="1934"/>
              <a:ext cx="3696" cy="820"/>
              <a:chOff x="0" y="0"/>
              <a:chExt cx="3984" cy="912"/>
            </a:xfrm>
          </p:grpSpPr>
          <p:sp>
            <p:nvSpPr>
              <p:cNvPr id="105491" name="AutoShape 1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984" cy="912"/>
              </a:xfrm>
              <a:prstGeom prst="roundRect">
                <a:avLst>
                  <a:gd name="adj" fmla="val 10889"/>
                </a:avLst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48627"/>
                      <a:invGamma/>
                    </a:srgbClr>
                  </a:gs>
                  <a:gs pos="100000">
                    <a:srgbClr val="DDDDDD"/>
                  </a:gs>
                </a:gsLst>
                <a:lin ang="2700000" scaled="1"/>
              </a:gradFill>
              <a:ln w="38100" cmpd="sng">
                <a:solidFill>
                  <a:srgbClr val="FFFFFF"/>
                </a:solidFill>
                <a:round/>
              </a:ln>
              <a:effectLst>
                <a:outerShdw dist="135003" dir="2928844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buFont typeface="Arial" panose="020B0604020202020204" pitchFamily="34" charset="0"/>
                  <a:buNone/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grpSp>
            <p:nvGrpSpPr>
              <p:cNvPr id="44045" name="Group 20"/>
              <p:cNvGrpSpPr>
                <a:grpSpLocks/>
              </p:cNvGrpSpPr>
              <p:nvPr/>
            </p:nvGrpSpPr>
            <p:grpSpPr bwMode="auto">
              <a:xfrm>
                <a:off x="87" y="84"/>
                <a:ext cx="768" cy="746"/>
                <a:chOff x="0" y="0"/>
                <a:chExt cx="768" cy="746"/>
              </a:xfrm>
            </p:grpSpPr>
            <p:sp>
              <p:nvSpPr>
                <p:cNvPr id="105493" name="AutoShape 21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768" cy="746"/>
                </a:xfrm>
                <a:prstGeom prst="roundRect">
                  <a:avLst>
                    <a:gd name="adj" fmla="val 11921"/>
                  </a:avLst>
                </a:prstGeom>
                <a:gradFill rotWithShape="1">
                  <a:gsLst>
                    <a:gs pos="0">
                      <a:schemeClr val="accent2">
                        <a:gamma/>
                        <a:tint val="63529"/>
                        <a:invGamma/>
                      </a:schemeClr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38100" cmpd="sng">
                  <a:solidFill>
                    <a:schemeClr val="bg1"/>
                  </a:solidFill>
                  <a:round/>
                </a:ln>
                <a:effectLst/>
              </p:spPr>
              <p:txBody>
                <a:bodyPr wrap="none" anchor="ctr"/>
                <a:lstStyle/>
                <a:p>
                  <a:pPr>
                    <a:buFont typeface="Arial" panose="020B0604020202020204" pitchFamily="34" charset="0"/>
                    <a:buNone/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05494" name="未知"/>
                <p:cNvSpPr/>
                <p:nvPr/>
              </p:nvSpPr>
              <p:spPr bwMode="auto">
                <a:xfrm>
                  <a:off x="48" y="50"/>
                  <a:ext cx="383" cy="373"/>
                </a:xfrm>
                <a:custGeom>
                  <a:avLst/>
                  <a:gdLst/>
                  <a:ahLst/>
                  <a:cxnLst>
                    <a:cxn ang="0">
                      <a:pos x="118" y="0"/>
                    </a:cxn>
                    <a:cxn ang="0">
                      <a:pos x="0" y="118"/>
                    </a:cxn>
                    <a:cxn ang="0">
                      <a:pos x="0" y="589"/>
                    </a:cxn>
                    <a:cxn ang="0">
                      <a:pos x="161" y="174"/>
                    </a:cxn>
                    <a:cxn ang="0">
                      <a:pos x="589" y="0"/>
                    </a:cxn>
                    <a:cxn ang="0">
                      <a:pos x="118" y="0"/>
                    </a:cxn>
                  </a:cxnLst>
                  <a:rect l="0" t="0" r="r" b="b"/>
                  <a:pathLst>
                    <a:path w="596" h="598">
                      <a:moveTo>
                        <a:pt x="118" y="0"/>
                      </a:moveTo>
                      <a:cubicBezTo>
                        <a:pt x="53" y="0"/>
                        <a:pt x="0" y="53"/>
                        <a:pt x="0" y="118"/>
                      </a:cubicBezTo>
                      <a:lnTo>
                        <a:pt x="0" y="589"/>
                      </a:lnTo>
                      <a:cubicBezTo>
                        <a:pt x="27" y="598"/>
                        <a:pt x="12" y="309"/>
                        <a:pt x="161" y="174"/>
                      </a:cubicBezTo>
                      <a:cubicBezTo>
                        <a:pt x="310" y="39"/>
                        <a:pt x="596" y="29"/>
                        <a:pt x="589" y="0"/>
                      </a:cubicBezTo>
                      <a:lnTo>
                        <a:pt x="118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accent2">
                        <a:gamma/>
                        <a:tint val="48627"/>
                        <a:invGamma/>
                      </a:schemeClr>
                    </a:gs>
                    <a:gs pos="100000">
                      <a:schemeClr val="accent2">
                        <a:alpha val="0"/>
                      </a:schemeClr>
                    </a:gs>
                  </a:gsLst>
                  <a:lin ang="2700000" scaled="1"/>
                </a:gradFill>
                <a:ln w="9525">
                  <a:noFill/>
                  <a:round/>
                </a:ln>
              </p:spPr>
              <p:txBody>
                <a:bodyPr/>
                <a:lstStyle/>
                <a:p>
                  <a:pPr>
                    <a:buFont typeface="Arial" panose="020B0604020202020204" pitchFamily="34" charset="0"/>
                    <a:buNone/>
                    <a:defRPr/>
                  </a:pPr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</p:grpSp>
      </p:grpSp>
      <p:sp>
        <p:nvSpPr>
          <p:cNvPr id="23555" name="矩形 26"/>
          <p:cNvSpPr>
            <a:spLocks noChangeArrowheads="1"/>
          </p:cNvSpPr>
          <p:nvPr/>
        </p:nvSpPr>
        <p:spPr bwMode="auto">
          <a:xfrm>
            <a:off x="1371600" y="2454275"/>
            <a:ext cx="5572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23556" name="矩形 27"/>
          <p:cNvSpPr>
            <a:spLocks noChangeArrowheads="1"/>
          </p:cNvSpPr>
          <p:nvPr/>
        </p:nvSpPr>
        <p:spPr bwMode="auto">
          <a:xfrm>
            <a:off x="1371600" y="3954463"/>
            <a:ext cx="5572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23557" name="矩形 28"/>
          <p:cNvSpPr>
            <a:spLocks noChangeArrowheads="1"/>
          </p:cNvSpPr>
          <p:nvPr/>
        </p:nvSpPr>
        <p:spPr bwMode="auto">
          <a:xfrm>
            <a:off x="1357313" y="5383213"/>
            <a:ext cx="5572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23558" name="矩形 29"/>
          <p:cNvSpPr>
            <a:spLocks noChangeArrowheads="1"/>
          </p:cNvSpPr>
          <p:nvPr/>
        </p:nvSpPr>
        <p:spPr bwMode="auto">
          <a:xfrm>
            <a:off x="2722563" y="2525713"/>
            <a:ext cx="47069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运用第一人称手法来写。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3559" name="矩形 30"/>
          <p:cNvSpPr>
            <a:spLocks noChangeArrowheads="1"/>
          </p:cNvSpPr>
          <p:nvPr/>
        </p:nvSpPr>
        <p:spPr bwMode="auto">
          <a:xfrm>
            <a:off x="2714625" y="4025900"/>
            <a:ext cx="45386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语言幽默、风趣。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3560" name="矩形 31"/>
          <p:cNvSpPr>
            <a:spLocks noChangeArrowheads="1"/>
          </p:cNvSpPr>
          <p:nvPr/>
        </p:nvSpPr>
        <p:spPr bwMode="auto">
          <a:xfrm>
            <a:off x="2571750" y="5168900"/>
            <a:ext cx="5000625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运用心理活动的描写刻画猫的性格。</a:t>
            </a:r>
          </a:p>
        </p:txBody>
      </p:sp>
      <p:sp>
        <p:nvSpPr>
          <p:cNvPr id="34" name="矩形 33"/>
          <p:cNvSpPr/>
          <p:nvPr/>
        </p:nvSpPr>
        <p:spPr>
          <a:xfrm>
            <a:off x="1357290" y="1142984"/>
            <a:ext cx="6955750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48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本文的写作特点是什么？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" fill="hold"/>
                                        <p:tgtEl>
                                          <p:spTgt spid="2355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" fill="hold"/>
                                        <p:tgtEl>
                                          <p:spTgt spid="2355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2355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" fill="hold"/>
                                        <p:tgtEl>
                                          <p:spTgt spid="2355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" fill="hold"/>
                                        <p:tgtEl>
                                          <p:spTgt spid="2355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" fill="hold"/>
                                        <p:tgtEl>
                                          <p:spTgt spid="2356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  <p:bldP spid="23556" grpId="0"/>
      <p:bldP spid="23557" grpId="0"/>
      <p:bldP spid="23558" grpId="0"/>
      <p:bldP spid="23559" grpId="0"/>
      <p:bldP spid="2356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4" descr="C:\Users\Administrator\Desktop\做课\PPT-bg 精制背景图1500张\皮皮淘PPT精英宝库 精选背景图 (1281)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88"/>
            <a:ext cx="9144000" cy="550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Box 5"/>
          <p:cNvSpPr txBox="1">
            <a:spLocks noChangeArrowheads="1"/>
          </p:cNvSpPr>
          <p:nvPr/>
        </p:nvSpPr>
        <p:spPr bwMode="auto">
          <a:xfrm>
            <a:off x="642938" y="3000375"/>
            <a:ext cx="600075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altLang="zh-CN" sz="28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280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作者塑造</a:t>
            </a:r>
            <a:r>
              <a:rPr lang="en-US" sz="280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280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猫</a:t>
            </a:r>
            <a:r>
              <a:rPr lang="en-US" sz="280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sz="280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这个形象是为了批评人类缺乏同情心。课文表达了作者对人情冷漠的不满与愤恨，对弱者给予了极大的同情。</a:t>
            </a:r>
          </a:p>
          <a:p>
            <a:endParaRPr lang="zh-CN" altLang="en-US" sz="2800"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2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80" name="矩形 3"/>
          <p:cNvSpPr>
            <a:spLocks noChangeArrowheads="1"/>
          </p:cNvSpPr>
          <p:nvPr/>
        </p:nvSpPr>
        <p:spPr bwMode="auto">
          <a:xfrm>
            <a:off x="571500" y="1500188"/>
            <a:ext cx="61436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说说作者为什么要塑造</a:t>
            </a:r>
            <a:r>
              <a:rPr 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猫</a:t>
            </a:r>
            <a:r>
              <a:rPr 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这个形象？课文表达作者什么样的思想感情？</a:t>
            </a:r>
            <a:r>
              <a:rPr 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</a:br>
            <a:endParaRPr lang="zh-CN" altLang="en-US" sz="280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  <p:bldP spid="2458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 idx="4294967295"/>
          </p:nvPr>
        </p:nvSpPr>
        <p:spPr>
          <a:xfrm>
            <a:off x="315913" y="546100"/>
            <a:ext cx="3357562" cy="1143000"/>
          </a:xfrm>
          <a:ln/>
        </p:spPr>
        <p:txBody>
          <a:bodyPr/>
          <a:lstStyle/>
          <a:p>
            <a:pPr algn="l"/>
            <a:r>
              <a:rPr lang="en-US" altLang="zh-CN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教学目标</a:t>
            </a:r>
            <a:r>
              <a:rPr lang="en-US" altLang="zh-CN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zh-CN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47" name="TextBox 3"/>
          <p:cNvSpPr txBox="1">
            <a:spLocks noChangeArrowheads="1"/>
          </p:cNvSpPr>
          <p:nvPr/>
        </p:nvSpPr>
        <p:spPr bwMode="auto">
          <a:xfrm>
            <a:off x="315913" y="1490663"/>
            <a:ext cx="8469312" cy="489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32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自主学习生字新词。</a:t>
            </a:r>
          </a:p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32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正确、流利、有感情地朗读课文。</a:t>
            </a:r>
          </a:p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32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理解课文主要内容，体会文中的心理描写，并能用自己的话简要讲述猫吃年糕的经过。</a:t>
            </a:r>
          </a:p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sz="32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了解猫在吃年糕的过程中发生的一连串新奇而幽默的场景，初步感受作者表达的思想感情。</a:t>
            </a:r>
          </a:p>
          <a:p>
            <a:pPr>
              <a:lnSpc>
                <a:spcPct val="150000"/>
              </a:lnSpc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图片 3" descr="00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500"/>
            <a:ext cx="357187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2" name="矩形 4"/>
          <p:cNvSpPr>
            <a:spLocks noChangeArrowheads="1"/>
          </p:cNvSpPr>
          <p:nvPr/>
        </p:nvSpPr>
        <p:spPr bwMode="auto">
          <a:xfrm>
            <a:off x="357188" y="1000125"/>
            <a:ext cx="32623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40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板书设计</a:t>
            </a:r>
            <a:r>
              <a:rPr lang="en-US" altLang="zh-CN" sz="40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400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083" name="TextBox 2"/>
          <p:cNvSpPr txBox="1">
            <a:spLocks noChangeArrowheads="1"/>
          </p:cNvSpPr>
          <p:nvPr/>
        </p:nvSpPr>
        <p:spPr bwMode="auto">
          <a:xfrm>
            <a:off x="642938" y="2500313"/>
            <a:ext cx="835818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                            我是猫</a:t>
            </a:r>
          </a:p>
          <a:p>
            <a:pPr>
              <a:lnSpc>
                <a:spcPct val="150000"/>
              </a:lnSpc>
            </a:pP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见</a:t>
            </a:r>
            <a:r>
              <a:rPr lang="en-US" sz="2800">
                <a:latin typeface="微软雅黑" pitchFamily="34" charset="-122"/>
                <a:ea typeface="微软雅黑" pitchFamily="34" charset="-122"/>
              </a:rPr>
              <a:t> 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sz="2800">
                <a:latin typeface="微软雅黑" pitchFamily="34" charset="-122"/>
                <a:ea typeface="微软雅黑" pitchFamily="34" charset="-122"/>
              </a:rPr>
              <a:t> 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糕</a:t>
            </a:r>
            <a:r>
              <a:rPr lang="en-US" sz="2800">
                <a:latin typeface="微软雅黑" pitchFamily="34" charset="-122"/>
                <a:ea typeface="微软雅黑" pitchFamily="34" charset="-122"/>
              </a:rPr>
              <a:t> </a:t>
            </a:r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—— 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吃</a:t>
            </a:r>
            <a:r>
              <a:rPr lang="en-US" sz="2800">
                <a:latin typeface="微软雅黑" pitchFamily="34" charset="-122"/>
                <a:ea typeface="微软雅黑" pitchFamily="34" charset="-122"/>
              </a:rPr>
              <a:t> 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sz="2800">
                <a:latin typeface="微软雅黑" pitchFamily="34" charset="-122"/>
                <a:ea typeface="微软雅黑" pitchFamily="34" charset="-122"/>
              </a:rPr>
              <a:t> 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糕</a:t>
            </a:r>
            <a:r>
              <a:rPr lang="en-US" sz="2800">
                <a:latin typeface="微软雅黑" pitchFamily="34" charset="-122"/>
                <a:ea typeface="微软雅黑" pitchFamily="34" charset="-122"/>
              </a:rPr>
              <a:t> </a:t>
            </a:r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—— 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拔</a:t>
            </a:r>
            <a:r>
              <a:rPr lang="en-US" sz="2800">
                <a:latin typeface="微软雅黑" pitchFamily="34" charset="-122"/>
                <a:ea typeface="微软雅黑" pitchFamily="34" charset="-122"/>
              </a:rPr>
              <a:t> 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sz="2800">
                <a:latin typeface="微软雅黑" pitchFamily="34" charset="-122"/>
                <a:ea typeface="微软雅黑" pitchFamily="34" charset="-122"/>
              </a:rPr>
              <a:t> 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糕</a:t>
            </a:r>
            <a:r>
              <a:rPr lang="en-US" sz="2800">
                <a:latin typeface="微软雅黑" pitchFamily="34" charset="-122"/>
                <a:ea typeface="微软雅黑" pitchFamily="34" charset="-122"/>
              </a:rPr>
              <a:t> </a:t>
            </a:r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—— 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被</a:t>
            </a:r>
            <a:r>
              <a:rPr lang="en-US" sz="2800">
                <a:latin typeface="微软雅黑" pitchFamily="34" charset="-122"/>
                <a:ea typeface="微软雅黑" pitchFamily="34" charset="-122"/>
              </a:rPr>
              <a:t> 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嘲</a:t>
            </a:r>
            <a:r>
              <a:rPr lang="en-US" sz="2800">
                <a:latin typeface="微软雅黑" pitchFamily="34" charset="-122"/>
                <a:ea typeface="微软雅黑" pitchFamily="34" charset="-122"/>
              </a:rPr>
              <a:t> 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笑</a:t>
            </a:r>
          </a:p>
          <a:p>
            <a:pPr>
              <a:lnSpc>
                <a:spcPct val="150000"/>
              </a:lnSpc>
            </a:pP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                可笑</a:t>
            </a:r>
            <a:r>
              <a:rPr lang="en-US" sz="2800">
                <a:latin typeface="微软雅黑" pitchFamily="34" charset="-122"/>
                <a:ea typeface="微软雅黑" pitchFamily="34" charset="-122"/>
              </a:rPr>
              <a:t>           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可怜</a:t>
            </a:r>
            <a:r>
              <a:rPr lang="en-US" sz="2800">
                <a:latin typeface="微软雅黑" pitchFamily="34" charset="-122"/>
                <a:ea typeface="微软雅黑" pitchFamily="34" charset="-122"/>
              </a:rPr>
              <a:t>            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同情</a:t>
            </a:r>
          </a:p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Box 5"/>
          <p:cNvSpPr txBox="1">
            <a:spLocks noChangeArrowheads="1"/>
          </p:cNvSpPr>
          <p:nvPr/>
        </p:nvSpPr>
        <p:spPr bwMode="auto">
          <a:xfrm>
            <a:off x="2786063" y="3857625"/>
            <a:ext cx="46434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altLang="zh-CN"/>
          </a:p>
          <a:p>
            <a:endParaRPr lang="zh-CN" altLang="en-US"/>
          </a:p>
        </p:txBody>
      </p:sp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4500563" y="1143000"/>
            <a:ext cx="4071937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      夏目漱石（</a:t>
            </a:r>
            <a:r>
              <a:rPr lang="en-US" altLang="zh-CN" sz="280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1867</a:t>
            </a:r>
            <a:r>
              <a:rPr lang="zh-CN" altLang="en-US" sz="280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～</a:t>
            </a:r>
            <a:r>
              <a:rPr lang="en-US" altLang="zh-CN" sz="280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1916</a:t>
            </a:r>
            <a:r>
              <a:rPr lang="zh-CN" altLang="en-US" sz="280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），日本近代作家。在日本近代文学史上享有很高的地位，被称为“国民大作家”。他对东西方的文化均有很高造诣，既是英文学者，又精擅俳句、汉诗和书法、绘画。写作小说时他擅长运用对句、迭句、幽默的语言和新颖的形式。 </a:t>
            </a:r>
          </a:p>
        </p:txBody>
      </p:sp>
      <p:sp>
        <p:nvSpPr>
          <p:cNvPr id="6" name="矩形 5"/>
          <p:cNvSpPr/>
          <p:nvPr/>
        </p:nvSpPr>
        <p:spPr>
          <a:xfrm>
            <a:off x="857224" y="5572140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夏目漱石</a:t>
            </a:r>
          </a:p>
        </p:txBody>
      </p:sp>
      <p:pic>
        <p:nvPicPr>
          <p:cNvPr id="28676" name="Picture 7" descr="C:\Users\Administrator\Desktop\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1000125"/>
            <a:ext cx="3287713" cy="442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Box 5"/>
          <p:cNvSpPr txBox="1">
            <a:spLocks noChangeArrowheads="1"/>
          </p:cNvSpPr>
          <p:nvPr/>
        </p:nvSpPr>
        <p:spPr bwMode="auto">
          <a:xfrm>
            <a:off x="1571625" y="3783013"/>
            <a:ext cx="6072188" cy="9540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endParaRPr lang="en-US" altLang="zh-CN" sz="28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sz="2800" dirty="0">
                <a:solidFill>
                  <a:srgbClr val="C00000"/>
                </a:solidFill>
                <a:latin typeface="+mn-ea"/>
                <a:ea typeface="+mn-ea"/>
                <a:cs typeface="Times New Roman" panose="02020603050405020304" pitchFamily="18" charset="0"/>
              </a:rPr>
              <a:t>á</a:t>
            </a:r>
            <a:r>
              <a:rPr lang="en-US" altLang="zh-CN" sz="2800" dirty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hu</a:t>
            </a:r>
            <a:r>
              <a:rPr lang="en-US" altLang="zh-CN" sz="2800" dirty="0">
                <a:solidFill>
                  <a:srgbClr val="C00000"/>
                </a:solidFill>
                <a:latin typeface="+mn-ea"/>
                <a:ea typeface="+mn-ea"/>
                <a:cs typeface="Times New Roman" panose="02020603050405020304" pitchFamily="18" charset="0"/>
              </a:rPr>
              <a:t>á</a:t>
            </a:r>
            <a:r>
              <a:rPr lang="en-US" altLang="zh-CN" sz="2800" dirty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   w</a:t>
            </a:r>
            <a:r>
              <a:rPr lang="en-US" altLang="zh-CN" sz="2800" dirty="0">
                <a:solidFill>
                  <a:srgbClr val="C00000"/>
                </a:solidFill>
                <a:latin typeface="+mn-ea"/>
                <a:ea typeface="+mn-ea"/>
                <a:cs typeface="Times New Roman" panose="02020603050405020304" pitchFamily="18" charset="0"/>
              </a:rPr>
              <a:t>ǎ</a:t>
            </a:r>
            <a:r>
              <a:rPr lang="en-US" altLang="zh-CN" sz="2800" dirty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         qi</a:t>
            </a:r>
            <a:r>
              <a:rPr lang="en-US" altLang="zh-CN" sz="2800" dirty="0">
                <a:solidFill>
                  <a:srgbClr val="C00000"/>
                </a:solidFill>
                <a:latin typeface="+mn-ea"/>
                <a:ea typeface="+mn-ea"/>
                <a:cs typeface="Times New Roman" panose="02020603050405020304" pitchFamily="18" charset="0"/>
              </a:rPr>
              <a:t>á</a:t>
            </a:r>
            <a:r>
              <a:rPr lang="en-US" altLang="zh-CN" sz="2800" dirty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             h</a:t>
            </a:r>
            <a:r>
              <a:rPr lang="en-US" altLang="zh-CN" sz="2800" dirty="0">
                <a:solidFill>
                  <a:srgbClr val="C00000"/>
                </a:solidFill>
                <a:latin typeface="+mn-ea"/>
                <a:ea typeface="+mn-ea"/>
                <a:cs typeface="Times New Roman" panose="02020603050405020304" pitchFamily="18" charset="0"/>
              </a:rPr>
              <a:t>à</a:t>
            </a:r>
            <a:r>
              <a:rPr lang="en-US" altLang="zh-CN" sz="2800" dirty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endParaRPr lang="zh-CN" altLang="en-US" sz="2800" dirty="0">
              <a:solidFill>
                <a:srgbClr val="C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9698" name="TextBox 2"/>
          <p:cNvSpPr txBox="1">
            <a:spLocks noChangeArrowheads="1"/>
          </p:cNvSpPr>
          <p:nvPr/>
        </p:nvSpPr>
        <p:spPr bwMode="auto">
          <a:xfrm>
            <a:off x="1571625" y="3225800"/>
            <a:ext cx="66436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馋</a:t>
            </a:r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嘴</a:t>
            </a:r>
            <a:r>
              <a:rPr lang="en-US" sz="360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倒</a:t>
            </a:r>
            <a:r>
              <a:rPr lang="zh-CN" altLang="en-US" sz="36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霉</a:t>
            </a:r>
            <a:r>
              <a:rPr lang="en-US" sz="360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36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毽</a:t>
            </a:r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子</a:t>
            </a:r>
            <a:r>
              <a:rPr lang="en-US" sz="360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36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吝</a:t>
            </a:r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惜</a:t>
            </a:r>
          </a:p>
          <a:p>
            <a:endParaRPr lang="zh-CN" altLang="en-US" sz="3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00188" y="2582863"/>
            <a:ext cx="5095875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sz="2800" dirty="0">
                <a:solidFill>
                  <a:srgbClr val="C00000"/>
                </a:solidFill>
                <a:latin typeface="+mn-ea"/>
                <a:ea typeface="+mn-ea"/>
                <a:cs typeface="Times New Roman" panose="02020603050405020304" pitchFamily="18" charset="0"/>
              </a:rPr>
              <a:t>á</a:t>
            </a:r>
            <a:r>
              <a:rPr lang="en-US" altLang="zh-CN" sz="2800" dirty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zh-CN" altLang="en-US" sz="2800" dirty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en-US" altLang="zh-CN" sz="2800" dirty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méi     ji</a:t>
            </a:r>
            <a:r>
              <a:rPr lang="en-US" altLang="zh-CN" sz="2800" dirty="0">
                <a:solidFill>
                  <a:srgbClr val="C00000"/>
                </a:solidFill>
                <a:latin typeface="+mn-ea"/>
                <a:ea typeface="+mn-ea"/>
                <a:cs typeface="Times New Roman" panose="02020603050405020304" pitchFamily="18" charset="0"/>
              </a:rPr>
              <a:t>à</a:t>
            </a:r>
            <a:r>
              <a:rPr lang="en-US" altLang="zh-CN" sz="2800" dirty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          lìn</a:t>
            </a:r>
            <a:endParaRPr lang="zh-CN" altLang="en-US" sz="2800" dirty="0">
              <a:solidFill>
                <a:srgbClr val="C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9700" name="矩形 4"/>
          <p:cNvSpPr>
            <a:spLocks noChangeArrowheads="1"/>
          </p:cNvSpPr>
          <p:nvPr/>
        </p:nvSpPr>
        <p:spPr bwMode="auto">
          <a:xfrm>
            <a:off x="1785938" y="1497013"/>
            <a:ext cx="17240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A50021"/>
                </a:solidFill>
                <a:latin typeface="微软雅黑" pitchFamily="34" charset="-122"/>
                <a:ea typeface="微软雅黑" pitchFamily="34" charset="-122"/>
              </a:rPr>
              <a:t>我会认</a:t>
            </a:r>
          </a:p>
        </p:txBody>
      </p:sp>
      <p:sp>
        <p:nvSpPr>
          <p:cNvPr id="29701" name="矩形 5"/>
          <p:cNvSpPr>
            <a:spLocks noChangeArrowheads="1"/>
          </p:cNvSpPr>
          <p:nvPr/>
        </p:nvSpPr>
        <p:spPr bwMode="auto">
          <a:xfrm>
            <a:off x="1714500" y="4783138"/>
            <a:ext cx="61880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徘徊</a:t>
            </a:r>
            <a:r>
              <a:rPr lang="en-US" sz="3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36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宛</a:t>
            </a:r>
            <a:r>
              <a:rPr lang="zh-CN" altLang="en-US" sz="3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如 </a:t>
            </a:r>
            <a:r>
              <a:rPr lang="en-US" sz="3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sz="36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钳</a:t>
            </a:r>
            <a:r>
              <a:rPr lang="zh-CN" altLang="en-US" sz="3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子</a:t>
            </a:r>
            <a:r>
              <a:rPr lang="en-US" sz="3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3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遗</a:t>
            </a:r>
            <a:r>
              <a:rPr lang="zh-CN" altLang="en-US" sz="36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憾</a:t>
            </a:r>
            <a:endParaRPr lang="zh-CN" altLang="en-US" sz="3600">
              <a:solidFill>
                <a:srgbClr val="002060"/>
              </a:solidFill>
            </a:endParaRPr>
          </a:p>
        </p:txBody>
      </p:sp>
      <p:pic>
        <p:nvPicPr>
          <p:cNvPr id="29702" name="Picture 1" descr="C:\Users\Administrator\Desktop\做课\图库\图片大全\0.jpg"/>
          <p:cNvPicPr>
            <a:picLocks noChangeAspect="1"/>
          </p:cNvPicPr>
          <p:nvPr/>
        </p:nvPicPr>
        <p:blipFill>
          <a:blip r:embed="rId2"/>
          <a:srcRect b="7954"/>
          <a:stretch>
            <a:fillRect/>
          </a:stretch>
        </p:blipFill>
        <p:spPr bwMode="auto">
          <a:xfrm>
            <a:off x="500063" y="1282700"/>
            <a:ext cx="121443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Box 5"/>
          <p:cNvSpPr txBox="1">
            <a:spLocks noChangeArrowheads="1"/>
          </p:cNvSpPr>
          <p:nvPr/>
        </p:nvSpPr>
        <p:spPr bwMode="auto">
          <a:xfrm>
            <a:off x="928688" y="4721225"/>
            <a:ext cx="76438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沼</a:t>
            </a:r>
            <a:r>
              <a:rPr lang="en-US" sz="40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sz="40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预 </a:t>
            </a:r>
            <a:r>
              <a:rPr lang="en-US" sz="40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40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枉 </a:t>
            </a:r>
            <a:r>
              <a:rPr lang="en-US" sz="40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40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拂 </a:t>
            </a:r>
            <a:r>
              <a:rPr lang="en-US" sz="40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40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咒 </a:t>
            </a:r>
            <a:r>
              <a:rPr lang="en-US" sz="40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40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挠 </a:t>
            </a:r>
            <a:r>
              <a:rPr lang="en-US" sz="40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40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憾 </a:t>
            </a:r>
            <a:r>
              <a:rPr lang="en-US" sz="40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40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掀</a:t>
            </a:r>
          </a:p>
        </p:txBody>
      </p:sp>
      <p:sp>
        <p:nvSpPr>
          <p:cNvPr id="30722" name="TextBox 3"/>
          <p:cNvSpPr txBox="1">
            <a:spLocks noChangeArrowheads="1"/>
          </p:cNvSpPr>
          <p:nvPr/>
        </p:nvSpPr>
        <p:spPr bwMode="auto">
          <a:xfrm>
            <a:off x="928688" y="3006725"/>
            <a:ext cx="7429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糕</a:t>
            </a:r>
            <a:r>
              <a:rPr lang="en-US" sz="40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sz="40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贪</a:t>
            </a:r>
            <a:r>
              <a:rPr lang="en-US" sz="40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sz="40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馋</a:t>
            </a:r>
            <a:r>
              <a:rPr lang="en-US" sz="40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sz="40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瞧</a:t>
            </a:r>
            <a:r>
              <a:rPr lang="en-US" sz="40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sz="40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霉</a:t>
            </a:r>
            <a:r>
              <a:rPr lang="en-US" sz="40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sz="40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缘</a:t>
            </a:r>
            <a:r>
              <a:rPr lang="en-US" sz="40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sz="40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压</a:t>
            </a:r>
            <a:r>
              <a:rPr lang="en-US" sz="40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sz="40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宛</a:t>
            </a:r>
          </a:p>
        </p:txBody>
      </p:sp>
      <p:sp>
        <p:nvSpPr>
          <p:cNvPr id="30723" name="矩形 4"/>
          <p:cNvSpPr>
            <a:spLocks noChangeArrowheads="1"/>
          </p:cNvSpPr>
          <p:nvPr/>
        </p:nvSpPr>
        <p:spPr bwMode="auto">
          <a:xfrm>
            <a:off x="1643063" y="1363663"/>
            <a:ext cx="187801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4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我会写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28688" y="2428875"/>
            <a:ext cx="7786687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ɡ</a:t>
            </a:r>
            <a:r>
              <a:rPr lang="en-US" altLang="zh-CN" sz="2800" dirty="0">
                <a:solidFill>
                  <a:srgbClr val="FF0000"/>
                </a:solidFill>
                <a:latin typeface="+mn-ea"/>
                <a:ea typeface="+mn-ea"/>
                <a:cs typeface="Times New Roman" panose="02020603050405020304" pitchFamily="18" charset="0"/>
              </a:rPr>
              <a:t>ā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     t</a:t>
            </a:r>
            <a:r>
              <a:rPr lang="en-US" altLang="zh-CN" sz="2800" dirty="0">
                <a:solidFill>
                  <a:srgbClr val="FF0000"/>
                </a:solidFill>
                <a:latin typeface="+mn-ea"/>
                <a:ea typeface="+mn-ea"/>
                <a:cs typeface="Times New Roman" panose="02020603050405020304" pitchFamily="18" charset="0"/>
              </a:rPr>
              <a:t>ā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    ch</a:t>
            </a:r>
            <a:r>
              <a:rPr lang="en-US" altLang="zh-CN" sz="2800" dirty="0">
                <a:solidFill>
                  <a:srgbClr val="FF0000"/>
                </a:solidFill>
                <a:latin typeface="+mn-ea"/>
                <a:ea typeface="+mn-ea"/>
                <a:cs typeface="Times New Roman" panose="02020603050405020304" pitchFamily="18" charset="0"/>
              </a:rPr>
              <a:t>á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   qi</a:t>
            </a:r>
            <a:r>
              <a:rPr lang="en-US" altLang="zh-CN" sz="2800" dirty="0">
                <a:solidFill>
                  <a:srgbClr val="FF0000"/>
                </a:solidFill>
                <a:latin typeface="+mn-ea"/>
                <a:ea typeface="+mn-ea"/>
                <a:cs typeface="Times New Roman" panose="02020603050405020304" pitchFamily="18" charset="0"/>
              </a:rPr>
              <a:t>á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    méi    yu</a:t>
            </a:r>
            <a:r>
              <a:rPr lang="en-US" altLang="zh-CN" sz="2800" dirty="0">
                <a:solidFill>
                  <a:srgbClr val="FF0000"/>
                </a:solidFill>
                <a:latin typeface="+mn-ea"/>
                <a:ea typeface="+mn-ea"/>
                <a:cs typeface="Times New Roman" panose="02020603050405020304" pitchFamily="18" charset="0"/>
              </a:rPr>
              <a:t>á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   y</a:t>
            </a:r>
            <a:r>
              <a:rPr lang="en-US" altLang="zh-CN" sz="2800" dirty="0">
                <a:solidFill>
                  <a:srgbClr val="FF0000"/>
                </a:solidFill>
                <a:latin typeface="+mn-ea"/>
                <a:ea typeface="+mn-ea"/>
                <a:cs typeface="Times New Roman" panose="02020603050405020304" pitchFamily="18" charset="0"/>
              </a:rPr>
              <a:t>ā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sz="2800" dirty="0">
                <a:solidFill>
                  <a:srgbClr val="FF0000"/>
                </a:solidFill>
                <a:latin typeface="+mn-ea"/>
                <a:ea typeface="+mn-ea"/>
                <a:cs typeface="Times New Roman" panose="02020603050405020304" pitchFamily="18" charset="0"/>
              </a:rPr>
              <a:t>ǎ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  <a:defRPr/>
            </a:pP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50" y="4143375"/>
            <a:ext cx="7783513" cy="9540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</a:t>
            </a:r>
            <a:r>
              <a:rPr lang="en-US" altLang="zh-CN" sz="2800" dirty="0">
                <a:solidFill>
                  <a:srgbClr val="FF0000"/>
                </a:solidFill>
                <a:latin typeface="+mn-ea"/>
                <a:ea typeface="+mn-ea"/>
                <a:cs typeface="Times New Roman" panose="02020603050405020304" pitchFamily="18" charset="0"/>
              </a:rPr>
              <a:t>ǎ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     yù     w</a:t>
            </a:r>
            <a:r>
              <a:rPr lang="en-US" altLang="zh-CN" sz="2800" dirty="0">
                <a:solidFill>
                  <a:srgbClr val="FF0000"/>
                </a:solidFill>
                <a:latin typeface="+mn-ea"/>
                <a:ea typeface="+mn-ea"/>
                <a:cs typeface="Times New Roman" panose="02020603050405020304" pitchFamily="18" charset="0"/>
              </a:rPr>
              <a:t>ǎ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nɡ    fú     zhòu    n</a:t>
            </a:r>
            <a:r>
              <a:rPr lang="en-US" altLang="zh-CN" sz="2800" dirty="0">
                <a:solidFill>
                  <a:srgbClr val="FF0000"/>
                </a:solidFill>
                <a:latin typeface="+mn-ea"/>
                <a:ea typeface="+mn-ea"/>
                <a:cs typeface="Times New Roman" panose="02020603050405020304" pitchFamily="18" charset="0"/>
              </a:rPr>
              <a:t>á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     h</a:t>
            </a:r>
            <a:r>
              <a:rPr lang="en-US" altLang="zh-CN" sz="2800" dirty="0">
                <a:solidFill>
                  <a:srgbClr val="FF0000"/>
                </a:solidFill>
                <a:latin typeface="+mn-ea"/>
                <a:ea typeface="+mn-ea"/>
                <a:cs typeface="Times New Roman" panose="02020603050405020304" pitchFamily="18" charset="0"/>
              </a:rPr>
              <a:t>à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   xi</a:t>
            </a:r>
            <a:r>
              <a:rPr lang="en-US" altLang="zh-CN" sz="2800" dirty="0">
                <a:solidFill>
                  <a:srgbClr val="FF0000"/>
                </a:solidFill>
                <a:latin typeface="+mn-ea"/>
                <a:ea typeface="+mn-ea"/>
                <a:cs typeface="Times New Roman" panose="02020603050405020304" pitchFamily="18" charset="0"/>
              </a:rPr>
              <a:t>ā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  <a:defRPr/>
            </a:pP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0726" name="Picture 2" descr="C:\Users\Administrator\Desktop\做课\图库\图片大全\4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1220788"/>
            <a:ext cx="12144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5"/>
          <p:cNvSpPr>
            <a:spLocks noChangeArrowheads="1"/>
          </p:cNvSpPr>
          <p:nvPr/>
        </p:nvSpPr>
        <p:spPr bwMode="auto">
          <a:xfrm>
            <a:off x="1071563" y="3571875"/>
            <a:ext cx="7000875" cy="2500313"/>
          </a:xfrm>
          <a:prstGeom prst="roundRect">
            <a:avLst>
              <a:gd name="adj" fmla="val 3894"/>
            </a:avLst>
          </a:prstGeom>
          <a:gradFill rotWithShape="0">
            <a:gsLst>
              <a:gs pos="0">
                <a:srgbClr val="FFFFFF"/>
              </a:gs>
              <a:gs pos="100000">
                <a:srgbClr val="DDDDDD"/>
              </a:gs>
            </a:gsLst>
            <a:lin ang="5400000" scaled="1"/>
          </a:gradFill>
          <a:ln w="57150">
            <a:solidFill>
              <a:srgbClr val="969696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3" name="Line 31"/>
          <p:cNvSpPr>
            <a:spLocks noChangeShapeType="1"/>
          </p:cNvSpPr>
          <p:nvPr/>
        </p:nvSpPr>
        <p:spPr bwMode="auto">
          <a:xfrm>
            <a:off x="2857500" y="3643313"/>
            <a:ext cx="46038" cy="2428875"/>
          </a:xfrm>
          <a:prstGeom prst="line">
            <a:avLst/>
          </a:prstGeom>
          <a:noFill/>
          <a:ln w="38100">
            <a:solidFill>
              <a:srgbClr val="9933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44" name="Line 32"/>
          <p:cNvSpPr>
            <a:spLocks noChangeShapeType="1"/>
          </p:cNvSpPr>
          <p:nvPr/>
        </p:nvSpPr>
        <p:spPr bwMode="auto">
          <a:xfrm>
            <a:off x="4572000" y="3571875"/>
            <a:ext cx="46038" cy="2428875"/>
          </a:xfrm>
          <a:prstGeom prst="line">
            <a:avLst/>
          </a:prstGeom>
          <a:noFill/>
          <a:ln w="38100">
            <a:solidFill>
              <a:srgbClr val="9933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45" name="Line 33"/>
          <p:cNvSpPr>
            <a:spLocks noChangeShapeType="1"/>
          </p:cNvSpPr>
          <p:nvPr/>
        </p:nvSpPr>
        <p:spPr bwMode="auto">
          <a:xfrm>
            <a:off x="6357938" y="3643313"/>
            <a:ext cx="46037" cy="2357437"/>
          </a:xfrm>
          <a:prstGeom prst="line">
            <a:avLst/>
          </a:prstGeom>
          <a:noFill/>
          <a:ln w="38100">
            <a:solidFill>
              <a:srgbClr val="9933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46" name="AutoShape 49"/>
          <p:cNvSpPr>
            <a:spLocks noChangeArrowheads="1"/>
          </p:cNvSpPr>
          <p:nvPr/>
        </p:nvSpPr>
        <p:spPr bwMode="auto">
          <a:xfrm>
            <a:off x="4697413" y="2143125"/>
            <a:ext cx="1446212" cy="1419225"/>
          </a:xfrm>
          <a:prstGeom prst="hexagon">
            <a:avLst>
              <a:gd name="adj" fmla="val 28863"/>
              <a:gd name="vf" fmla="val 115470"/>
            </a:avLst>
          </a:prstGeom>
          <a:solidFill>
            <a:srgbClr val="9CDB2C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5E831A"/>
            </a:prst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7" name="AutoShape 50"/>
          <p:cNvSpPr>
            <a:spLocks noChangeArrowheads="1"/>
          </p:cNvSpPr>
          <p:nvPr/>
        </p:nvSpPr>
        <p:spPr bwMode="auto">
          <a:xfrm>
            <a:off x="4786313" y="2214563"/>
            <a:ext cx="1285875" cy="1285875"/>
          </a:xfrm>
          <a:prstGeom prst="hexagon">
            <a:avLst>
              <a:gd name="adj" fmla="val 28944"/>
              <a:gd name="vf" fmla="val 115470"/>
            </a:avLst>
          </a:prstGeom>
          <a:gradFill rotWithShape="0">
            <a:gsLst>
              <a:gs pos="0">
                <a:srgbClr val="FFFFFF"/>
              </a:gs>
              <a:gs pos="100000">
                <a:srgbClr val="DDDDDD"/>
              </a:gs>
            </a:gsLst>
            <a:lin ang="2700000" scaled="1"/>
          </a:gradFill>
          <a:ln w="19050">
            <a:solidFill>
              <a:srgbClr val="66990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en-US" sz="2400" b="1">
              <a:solidFill>
                <a:srgbClr val="000066"/>
              </a:solidFill>
              <a:latin typeface="HY헤드라인M"/>
              <a:ea typeface="HY헤드라인M"/>
              <a:cs typeface="HY헤드라인M"/>
            </a:endParaRPr>
          </a:p>
        </p:txBody>
      </p:sp>
      <p:sp>
        <p:nvSpPr>
          <p:cNvPr id="10248" name="AutoShape 49"/>
          <p:cNvSpPr>
            <a:spLocks noChangeArrowheads="1"/>
          </p:cNvSpPr>
          <p:nvPr/>
        </p:nvSpPr>
        <p:spPr bwMode="auto">
          <a:xfrm>
            <a:off x="6483350" y="2214563"/>
            <a:ext cx="1446213" cy="1347787"/>
          </a:xfrm>
          <a:prstGeom prst="hexagon">
            <a:avLst>
              <a:gd name="adj" fmla="val 28862"/>
              <a:gd name="vf" fmla="val 115470"/>
            </a:avLst>
          </a:prstGeom>
          <a:solidFill>
            <a:srgbClr val="9CDB2C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5E831A"/>
            </a:prst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9" name="AutoShape 50"/>
          <p:cNvSpPr>
            <a:spLocks noChangeArrowheads="1"/>
          </p:cNvSpPr>
          <p:nvPr/>
        </p:nvSpPr>
        <p:spPr bwMode="auto">
          <a:xfrm>
            <a:off x="6572250" y="2286000"/>
            <a:ext cx="1246188" cy="1184275"/>
          </a:xfrm>
          <a:prstGeom prst="hexagon">
            <a:avLst>
              <a:gd name="adj" fmla="val 28943"/>
              <a:gd name="vf" fmla="val 115470"/>
            </a:avLst>
          </a:prstGeom>
          <a:gradFill rotWithShape="0">
            <a:gsLst>
              <a:gs pos="0">
                <a:srgbClr val="FFFFFF"/>
              </a:gs>
              <a:gs pos="100000">
                <a:srgbClr val="DDDDDD"/>
              </a:gs>
            </a:gsLst>
            <a:lin ang="2700000" scaled="1"/>
          </a:gradFill>
          <a:ln w="19050">
            <a:solidFill>
              <a:srgbClr val="66990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en-US" sz="2400" b="1">
              <a:solidFill>
                <a:srgbClr val="000066"/>
              </a:solidFill>
              <a:latin typeface="HY헤드라인M"/>
              <a:ea typeface="HY헤드라인M"/>
              <a:cs typeface="HY헤드라인M"/>
            </a:endParaRPr>
          </a:p>
        </p:txBody>
      </p:sp>
      <p:sp>
        <p:nvSpPr>
          <p:cNvPr id="10250" name="AutoShape 49"/>
          <p:cNvSpPr>
            <a:spLocks noChangeArrowheads="1"/>
          </p:cNvSpPr>
          <p:nvPr/>
        </p:nvSpPr>
        <p:spPr bwMode="auto">
          <a:xfrm>
            <a:off x="2982913" y="2143125"/>
            <a:ext cx="1446212" cy="1419225"/>
          </a:xfrm>
          <a:prstGeom prst="hexagon">
            <a:avLst>
              <a:gd name="adj" fmla="val 28863"/>
              <a:gd name="vf" fmla="val 115470"/>
            </a:avLst>
          </a:prstGeom>
          <a:solidFill>
            <a:srgbClr val="9CDB2C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5E831A"/>
            </a:prst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51" name="AutoShape 50"/>
          <p:cNvSpPr>
            <a:spLocks noChangeArrowheads="1"/>
          </p:cNvSpPr>
          <p:nvPr/>
        </p:nvSpPr>
        <p:spPr bwMode="auto">
          <a:xfrm>
            <a:off x="3071813" y="2214563"/>
            <a:ext cx="1246187" cy="1255712"/>
          </a:xfrm>
          <a:prstGeom prst="hexagon">
            <a:avLst>
              <a:gd name="adj" fmla="val 28944"/>
              <a:gd name="vf" fmla="val 115470"/>
            </a:avLst>
          </a:prstGeom>
          <a:gradFill rotWithShape="0">
            <a:gsLst>
              <a:gs pos="0">
                <a:srgbClr val="FFFFFF"/>
              </a:gs>
              <a:gs pos="100000">
                <a:srgbClr val="DDDDDD"/>
              </a:gs>
            </a:gsLst>
            <a:lin ang="2700000" scaled="1"/>
          </a:gradFill>
          <a:ln w="19050">
            <a:solidFill>
              <a:srgbClr val="66990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en-US" sz="2400" b="1">
              <a:solidFill>
                <a:srgbClr val="000066"/>
              </a:solidFill>
              <a:latin typeface="HY헤드라인M"/>
              <a:ea typeface="HY헤드라인M"/>
              <a:cs typeface="HY헤드라인M"/>
            </a:endParaRPr>
          </a:p>
        </p:txBody>
      </p:sp>
      <p:sp>
        <p:nvSpPr>
          <p:cNvPr id="10252" name="AutoShape 49"/>
          <p:cNvSpPr>
            <a:spLocks noChangeArrowheads="1"/>
          </p:cNvSpPr>
          <p:nvPr/>
        </p:nvSpPr>
        <p:spPr bwMode="auto">
          <a:xfrm>
            <a:off x="1196975" y="2143125"/>
            <a:ext cx="1446213" cy="1439863"/>
          </a:xfrm>
          <a:prstGeom prst="hexagon">
            <a:avLst>
              <a:gd name="adj" fmla="val 28863"/>
              <a:gd name="vf" fmla="val 115470"/>
            </a:avLst>
          </a:prstGeom>
          <a:solidFill>
            <a:srgbClr val="9CDB2C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5E831A"/>
            </a:prst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53" name="AutoShape 50"/>
          <p:cNvSpPr>
            <a:spLocks noChangeArrowheads="1"/>
          </p:cNvSpPr>
          <p:nvPr/>
        </p:nvSpPr>
        <p:spPr bwMode="auto">
          <a:xfrm>
            <a:off x="1268413" y="2214563"/>
            <a:ext cx="1285875" cy="1285875"/>
          </a:xfrm>
          <a:prstGeom prst="hexagon">
            <a:avLst>
              <a:gd name="adj" fmla="val 28944"/>
              <a:gd name="vf" fmla="val 115470"/>
            </a:avLst>
          </a:prstGeom>
          <a:gradFill rotWithShape="0">
            <a:gsLst>
              <a:gs pos="0">
                <a:srgbClr val="FFFFFF"/>
              </a:gs>
              <a:gs pos="100000">
                <a:srgbClr val="DDDDDD"/>
              </a:gs>
            </a:gsLst>
            <a:lin ang="2700000" scaled="1"/>
          </a:gradFill>
          <a:ln w="19050">
            <a:solidFill>
              <a:srgbClr val="66990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en-US" sz="2400" b="1">
              <a:solidFill>
                <a:srgbClr val="000066"/>
              </a:solidFill>
              <a:latin typeface="HY헤드라인M"/>
              <a:ea typeface="HY헤드라인M"/>
              <a:cs typeface="HY헤드라인M"/>
            </a:endParaRPr>
          </a:p>
        </p:txBody>
      </p:sp>
      <p:sp>
        <p:nvSpPr>
          <p:cNvPr id="10254" name="TextBox 39"/>
          <p:cNvSpPr txBox="1">
            <a:spLocks noChangeArrowheads="1"/>
          </p:cNvSpPr>
          <p:nvPr/>
        </p:nvSpPr>
        <p:spPr bwMode="auto">
          <a:xfrm>
            <a:off x="1785938" y="1071563"/>
            <a:ext cx="2954337" cy="113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理解词语意思</a:t>
            </a:r>
          </a:p>
          <a:p>
            <a:endParaRPr lang="zh-CN" altLang="en-US" sz="32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55" name="矩形 41"/>
          <p:cNvSpPr>
            <a:spLocks noChangeArrowheads="1"/>
          </p:cNvSpPr>
          <p:nvPr/>
        </p:nvSpPr>
        <p:spPr bwMode="auto">
          <a:xfrm>
            <a:off x="1411288" y="2500313"/>
            <a:ext cx="10715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思忖</a:t>
            </a:r>
          </a:p>
        </p:txBody>
      </p:sp>
      <p:sp>
        <p:nvSpPr>
          <p:cNvPr id="10256" name="矩形 42"/>
          <p:cNvSpPr>
            <a:spLocks noChangeArrowheads="1"/>
          </p:cNvSpPr>
          <p:nvPr/>
        </p:nvSpPr>
        <p:spPr bwMode="auto">
          <a:xfrm>
            <a:off x="1357313" y="3929063"/>
            <a:ext cx="10715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思量。</a:t>
            </a:r>
            <a:endParaRPr lang="zh-CN" altLang="en-US" sz="32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57" name="矩形 43"/>
          <p:cNvSpPr>
            <a:spLocks noChangeArrowheads="1"/>
          </p:cNvSpPr>
          <p:nvPr/>
        </p:nvSpPr>
        <p:spPr bwMode="auto">
          <a:xfrm>
            <a:off x="3214688" y="2500313"/>
            <a:ext cx="10048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宛如</a:t>
            </a:r>
          </a:p>
        </p:txBody>
      </p:sp>
      <p:sp>
        <p:nvSpPr>
          <p:cNvPr id="10258" name="矩形 44"/>
          <p:cNvSpPr>
            <a:spLocks noChangeArrowheads="1"/>
          </p:cNvSpPr>
          <p:nvPr/>
        </p:nvSpPr>
        <p:spPr bwMode="auto">
          <a:xfrm>
            <a:off x="3000375" y="4000500"/>
            <a:ext cx="14160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好像。</a:t>
            </a:r>
            <a:endParaRPr lang="zh-CN" altLang="en-US" sz="32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59" name="矩形 45"/>
          <p:cNvSpPr>
            <a:spLocks noChangeArrowheads="1"/>
          </p:cNvSpPr>
          <p:nvPr/>
        </p:nvSpPr>
        <p:spPr bwMode="auto">
          <a:xfrm>
            <a:off x="4929188" y="2500313"/>
            <a:ext cx="10048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枉然</a:t>
            </a:r>
          </a:p>
        </p:txBody>
      </p:sp>
      <p:sp>
        <p:nvSpPr>
          <p:cNvPr id="10260" name="矩形 46"/>
          <p:cNvSpPr>
            <a:spLocks noChangeArrowheads="1"/>
          </p:cNvSpPr>
          <p:nvPr/>
        </p:nvSpPr>
        <p:spPr bwMode="auto">
          <a:xfrm>
            <a:off x="4714875" y="3786188"/>
            <a:ext cx="1500188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得不到任何收获，徒然。</a:t>
            </a:r>
            <a:endParaRPr lang="zh-CN" altLang="en-US" sz="32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61" name="矩形 47"/>
          <p:cNvSpPr>
            <a:spLocks noChangeArrowheads="1"/>
          </p:cNvSpPr>
          <p:nvPr/>
        </p:nvSpPr>
        <p:spPr bwMode="auto">
          <a:xfrm>
            <a:off x="6715125" y="2571750"/>
            <a:ext cx="10048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蓦地</a:t>
            </a:r>
          </a:p>
        </p:txBody>
      </p:sp>
      <p:sp>
        <p:nvSpPr>
          <p:cNvPr id="10262" name="矩形 48"/>
          <p:cNvSpPr>
            <a:spLocks noChangeArrowheads="1"/>
          </p:cNvSpPr>
          <p:nvPr/>
        </p:nvSpPr>
        <p:spPr bwMode="auto">
          <a:xfrm>
            <a:off x="6572250" y="3929063"/>
            <a:ext cx="15716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出乎意料的，突然。</a:t>
            </a:r>
            <a:endParaRPr lang="zh-CN" altLang="en-US" sz="320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63" name="Picture 2" descr="C:\Users\Administrator\Desktop\做课\图库\图片大全\3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928688"/>
            <a:ext cx="1265238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" fill="hold"/>
                                        <p:tgtEl>
                                          <p:spTgt spid="1024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" fill="hold"/>
                                        <p:tgtEl>
                                          <p:spTgt spid="1024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" fill="hold"/>
                                        <p:tgtEl>
                                          <p:spTgt spid="1024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" fill="hold"/>
                                        <p:tgtEl>
                                          <p:spTgt spid="1024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" fill="hold"/>
                                        <p:tgtEl>
                                          <p:spTgt spid="1025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" fill="hold"/>
                                        <p:tgtEl>
                                          <p:spTgt spid="1025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" fill="hold"/>
                                        <p:tgtEl>
                                          <p:spTgt spid="1026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" fill="hold"/>
                                        <p:tgtEl>
                                          <p:spTgt spid="1026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bldLvl="0" animBg="1"/>
      <p:bldP spid="10243" grpId="0" animBg="1"/>
      <p:bldP spid="10244" grpId="0" animBg="1"/>
      <p:bldP spid="10245" grpId="0" animBg="1"/>
      <p:bldP spid="10246" grpId="0" bldLvl="0" animBg="1"/>
      <p:bldP spid="10247" grpId="0" bldLvl="0" animBg="1"/>
      <p:bldP spid="10248" grpId="0" bldLvl="0" animBg="1"/>
      <p:bldP spid="10249" grpId="0" bldLvl="0" animBg="1"/>
      <p:bldP spid="10250" grpId="0" bldLvl="0" animBg="1"/>
      <p:bldP spid="10251" grpId="0" bldLvl="0" animBg="1"/>
      <p:bldP spid="10252" grpId="0" bldLvl="0" animBg="1"/>
      <p:bldP spid="10253" grpId="0" bldLvl="0" animBg="1"/>
      <p:bldP spid="10254" grpId="0"/>
      <p:bldP spid="10255" grpId="0"/>
      <p:bldP spid="10256" grpId="0"/>
      <p:bldP spid="10257" grpId="0"/>
      <p:bldP spid="10258" grpId="0"/>
      <p:bldP spid="10259" grpId="0"/>
      <p:bldP spid="10260" grpId="0"/>
      <p:bldP spid="10261" grpId="0"/>
      <p:bldP spid="1026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642938" y="4071938"/>
            <a:ext cx="7572375" cy="1071562"/>
            <a:chOff x="912" y="3036"/>
            <a:chExt cx="3984" cy="912"/>
          </a:xfrm>
        </p:grpSpPr>
        <p:sp>
          <p:nvSpPr>
            <p:cNvPr id="40" name="AutoShape 18"/>
            <p:cNvSpPr>
              <a:spLocks noChangeArrowheads="1"/>
            </p:cNvSpPr>
            <p:nvPr/>
          </p:nvSpPr>
          <p:spPr bwMode="gray">
            <a:xfrm>
              <a:off x="912" y="3036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48627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3" name="Freeform 21"/>
            <p:cNvSpPr/>
            <p:nvPr/>
          </p:nvSpPr>
          <p:spPr bwMode="gray">
            <a:xfrm>
              <a:off x="1047" y="3168"/>
              <a:ext cx="383" cy="373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tint val="48627"/>
                    <a:invGamma/>
                  </a:schemeClr>
                </a:gs>
                <a:gs pos="100000">
                  <a:schemeClr val="folHlink">
                    <a:alpha val="0"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642938" y="2928938"/>
            <a:ext cx="7572375" cy="1050925"/>
            <a:chOff x="912" y="3036"/>
            <a:chExt cx="3984" cy="912"/>
          </a:xfrm>
        </p:grpSpPr>
        <p:sp>
          <p:nvSpPr>
            <p:cNvPr id="35" name="AutoShape 18"/>
            <p:cNvSpPr>
              <a:spLocks noChangeArrowheads="1"/>
            </p:cNvSpPr>
            <p:nvPr/>
          </p:nvSpPr>
          <p:spPr bwMode="gray">
            <a:xfrm>
              <a:off x="912" y="3036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48627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8" name="Freeform 21"/>
            <p:cNvSpPr/>
            <p:nvPr/>
          </p:nvSpPr>
          <p:spPr bwMode="gray">
            <a:xfrm>
              <a:off x="1047" y="3168"/>
              <a:ext cx="383" cy="373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tint val="48627"/>
                    <a:invGamma/>
                  </a:schemeClr>
                </a:gs>
                <a:gs pos="100000">
                  <a:schemeClr val="folHlink">
                    <a:alpha val="0"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642938" y="1928813"/>
            <a:ext cx="7572375" cy="979487"/>
            <a:chOff x="912" y="3036"/>
            <a:chExt cx="3984" cy="912"/>
          </a:xfrm>
        </p:grpSpPr>
        <p:sp>
          <p:nvSpPr>
            <p:cNvPr id="97298" name="AutoShape 18"/>
            <p:cNvSpPr>
              <a:spLocks noChangeArrowheads="1"/>
            </p:cNvSpPr>
            <p:nvPr/>
          </p:nvSpPr>
          <p:spPr bwMode="gray">
            <a:xfrm>
              <a:off x="912" y="3036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48627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7301" name="Freeform 21"/>
            <p:cNvSpPr/>
            <p:nvPr/>
          </p:nvSpPr>
          <p:spPr bwMode="gray">
            <a:xfrm>
              <a:off x="1047" y="3168"/>
              <a:ext cx="383" cy="374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tint val="48627"/>
                    <a:invGamma/>
                  </a:schemeClr>
                </a:gs>
                <a:gs pos="100000">
                  <a:schemeClr val="folHlink">
                    <a:alpha val="0"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97286" name="AutoShape 6"/>
          <p:cNvSpPr>
            <a:spLocks noChangeArrowheads="1"/>
          </p:cNvSpPr>
          <p:nvPr/>
        </p:nvSpPr>
        <p:spPr bwMode="gray">
          <a:xfrm>
            <a:off x="785813" y="4214813"/>
            <a:ext cx="1406525" cy="857250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9804"/>
                  <a:invGamma/>
                </a:schemeClr>
              </a:gs>
            </a:gsLst>
            <a:lin ang="5400000" scaled="1"/>
          </a:gradFill>
          <a:ln w="38100">
            <a:solidFill>
              <a:schemeClr val="bg1"/>
            </a:solidFill>
            <a:round/>
          </a:ln>
          <a:effectLst/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7293" name="AutoShape 13"/>
          <p:cNvSpPr>
            <a:spLocks noChangeArrowheads="1"/>
          </p:cNvSpPr>
          <p:nvPr/>
        </p:nvSpPr>
        <p:spPr bwMode="gray">
          <a:xfrm>
            <a:off x="785813" y="2000250"/>
            <a:ext cx="1357312" cy="857250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hlink">
                  <a:gamma/>
                  <a:tint val="72549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 w="38100">
            <a:solidFill>
              <a:schemeClr val="bg1"/>
            </a:solidFill>
            <a:round/>
          </a:ln>
          <a:effectLst/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5" name="AutoShape 6"/>
          <p:cNvSpPr>
            <a:spLocks noChangeArrowheads="1"/>
          </p:cNvSpPr>
          <p:nvPr/>
        </p:nvSpPr>
        <p:spPr bwMode="auto">
          <a:xfrm>
            <a:off x="785813" y="3071813"/>
            <a:ext cx="1357312" cy="857250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/>
          </a:gradFill>
          <a:ln w="381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5" name="AutoShape 18"/>
          <p:cNvSpPr>
            <a:spLocks noChangeArrowheads="1"/>
          </p:cNvSpPr>
          <p:nvPr/>
        </p:nvSpPr>
        <p:spPr bwMode="gray">
          <a:xfrm>
            <a:off x="642938" y="5286375"/>
            <a:ext cx="7572375" cy="1000125"/>
          </a:xfrm>
          <a:prstGeom prst="roundRect">
            <a:avLst>
              <a:gd name="adj" fmla="val 10889"/>
            </a:avLst>
          </a:prstGeom>
          <a:gradFill rotWithShape="1">
            <a:gsLst>
              <a:gs pos="0">
                <a:srgbClr val="DDDDDD"/>
              </a:gs>
              <a:gs pos="50000">
                <a:srgbClr val="DDDDDD">
                  <a:gamma/>
                  <a:tint val="48627"/>
                  <a:invGamma/>
                </a:srgbClr>
              </a:gs>
              <a:gs pos="100000">
                <a:srgbClr val="DDDDDD"/>
              </a:gs>
            </a:gsLst>
            <a:lin ang="2700000" scaled="1"/>
          </a:gradFill>
          <a:ln w="38100">
            <a:solidFill>
              <a:srgbClr val="FFFFFF"/>
            </a:solidFill>
            <a:round/>
          </a:ln>
          <a:effectLst>
            <a:outerShdw dist="135003" dir="2928844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7" name="AutoShape 20"/>
          <p:cNvSpPr>
            <a:spLocks noChangeArrowheads="1"/>
          </p:cNvSpPr>
          <p:nvPr/>
        </p:nvSpPr>
        <p:spPr bwMode="gray">
          <a:xfrm>
            <a:off x="808038" y="5378450"/>
            <a:ext cx="1460500" cy="817563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folHlink">
                  <a:gamma/>
                  <a:tint val="63529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 w="38100">
            <a:solidFill>
              <a:schemeClr val="bg1"/>
            </a:solidFill>
            <a:round/>
          </a:ln>
          <a:effectLst/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7" name="矩形 49"/>
          <p:cNvSpPr>
            <a:spLocks noChangeArrowheads="1"/>
          </p:cNvSpPr>
          <p:nvPr/>
        </p:nvSpPr>
        <p:spPr bwMode="auto">
          <a:xfrm>
            <a:off x="785813" y="2214563"/>
            <a:ext cx="11858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1—2</a:t>
            </a:r>
            <a:r>
              <a:rPr lang="zh-CN" altLang="en-US" sz="2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段</a:t>
            </a:r>
            <a:endParaRPr lang="zh-CN" altLang="en-US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298" name="矩形 50"/>
          <p:cNvSpPr>
            <a:spLocks noChangeArrowheads="1"/>
          </p:cNvSpPr>
          <p:nvPr/>
        </p:nvSpPr>
        <p:spPr bwMode="auto">
          <a:xfrm>
            <a:off x="2357438" y="2071688"/>
            <a:ext cx="56435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写“我”看见厨房没有人，决定抓住机会吃了那块年糕，并由此发现了第一条真理。</a:t>
            </a:r>
          </a:p>
        </p:txBody>
      </p:sp>
      <p:sp>
        <p:nvSpPr>
          <p:cNvPr id="12299" name="矩形 51"/>
          <p:cNvSpPr>
            <a:spLocks noChangeArrowheads="1"/>
          </p:cNvSpPr>
          <p:nvPr/>
        </p:nvSpPr>
        <p:spPr bwMode="auto">
          <a:xfrm>
            <a:off x="857250" y="3286125"/>
            <a:ext cx="1185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3—4</a:t>
            </a:r>
            <a:r>
              <a:rPr lang="zh-CN" altLang="en-US" sz="2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段</a:t>
            </a:r>
            <a:endParaRPr lang="zh-CN" altLang="en-US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00" name="矩形 52"/>
          <p:cNvSpPr>
            <a:spLocks noChangeArrowheads="1"/>
          </p:cNvSpPr>
          <p:nvPr/>
        </p:nvSpPr>
        <p:spPr bwMode="auto">
          <a:xfrm>
            <a:off x="2357438" y="3143250"/>
            <a:ext cx="55721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写“我”人不见一个人影，咬了一口年糕不能动时，又发现了第二条真理。</a:t>
            </a:r>
          </a:p>
        </p:txBody>
      </p:sp>
      <p:sp>
        <p:nvSpPr>
          <p:cNvPr id="12301" name="矩形 53"/>
          <p:cNvSpPr>
            <a:spLocks noChangeArrowheads="1"/>
          </p:cNvSpPr>
          <p:nvPr/>
        </p:nvSpPr>
        <p:spPr bwMode="auto">
          <a:xfrm>
            <a:off x="857250" y="4429125"/>
            <a:ext cx="1285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5—6</a:t>
            </a:r>
            <a:r>
              <a:rPr lang="zh-CN" altLang="en-US" sz="2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段</a:t>
            </a:r>
            <a:endParaRPr lang="zh-CN" altLang="en-US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02" name="矩形 54"/>
          <p:cNvSpPr>
            <a:spLocks noChangeArrowheads="1"/>
          </p:cNvSpPr>
          <p:nvPr/>
        </p:nvSpPr>
        <p:spPr bwMode="auto">
          <a:xfrm>
            <a:off x="2357438" y="4286250"/>
            <a:ext cx="5715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写“我”为了摆脱那年糕，使出种种伎俩，最终直立起来已经不是猫了，又发现了第三条真理。</a:t>
            </a:r>
          </a:p>
        </p:txBody>
      </p:sp>
      <p:sp>
        <p:nvSpPr>
          <p:cNvPr id="12303" name="矩形 55"/>
          <p:cNvSpPr>
            <a:spLocks noChangeArrowheads="1"/>
          </p:cNvSpPr>
          <p:nvPr/>
        </p:nvSpPr>
        <p:spPr bwMode="auto">
          <a:xfrm>
            <a:off x="857250" y="5610225"/>
            <a:ext cx="1439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７</a:t>
            </a:r>
            <a:r>
              <a:rPr lang="en-US" altLang="zh-CN" sz="2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—</a:t>
            </a:r>
            <a:r>
              <a:rPr lang="zh-CN" altLang="en-US" sz="2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８段</a:t>
            </a:r>
            <a:endParaRPr lang="zh-CN" altLang="en-US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04" name="矩形 56"/>
          <p:cNvSpPr>
            <a:spLocks noChangeArrowheads="1"/>
          </p:cNvSpPr>
          <p:nvPr/>
        </p:nvSpPr>
        <p:spPr bwMode="auto">
          <a:xfrm>
            <a:off x="2428875" y="5500688"/>
            <a:ext cx="5572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写在人们的嘲笑下“我”无奈地演完一场丑剧。</a:t>
            </a:r>
          </a:p>
        </p:txBody>
      </p:sp>
      <p:sp>
        <p:nvSpPr>
          <p:cNvPr id="59" name="矩形 58"/>
          <p:cNvSpPr/>
          <p:nvPr/>
        </p:nvSpPr>
        <p:spPr>
          <a:xfrm>
            <a:off x="2071644" y="1000090"/>
            <a:ext cx="366318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给课文分段</a:t>
            </a:r>
          </a:p>
        </p:txBody>
      </p:sp>
      <p:pic>
        <p:nvPicPr>
          <p:cNvPr id="60" name="Picture 3" descr="C:\Users\Administrator\Desktop\图库\图片大全\008 (1)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857250"/>
            <a:ext cx="12573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6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" fill="hold"/>
                                        <p:tgtEl>
                                          <p:spTgt spid="5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" fill="hold"/>
                                        <p:tgtEl>
                                          <p:spTgt spid="9728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" fill="hold"/>
                                        <p:tgtEl>
                                          <p:spTgt spid="9729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1229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" fill="hold"/>
                                        <p:tgtEl>
                                          <p:spTgt spid="4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" fill="hold"/>
                                        <p:tgtEl>
                                          <p:spTgt spid="1229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" fill="hold"/>
                                        <p:tgtEl>
                                          <p:spTgt spid="1229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" fill="hold"/>
                                        <p:tgtEl>
                                          <p:spTgt spid="1230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" fill="hold"/>
                                        <p:tgtEl>
                                          <p:spTgt spid="1230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" fill="hold"/>
                                        <p:tgtEl>
                                          <p:spTgt spid="1229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" fill="hold"/>
                                        <p:tgtEl>
                                          <p:spTgt spid="1230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" fill="hold"/>
                                        <p:tgtEl>
                                          <p:spTgt spid="1230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" fill="hold"/>
                                        <p:tgtEl>
                                          <p:spTgt spid="1230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" fill="hold"/>
                                        <p:tgtEl>
                                          <p:spTgt spid="4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6" grpId="0" bldLvl="0" animBg="1"/>
      <p:bldP spid="97293" grpId="0" bldLvl="0" animBg="1"/>
      <p:bldP spid="12295" grpId="0" bldLvl="0" animBg="1"/>
      <p:bldP spid="45" grpId="0" bldLvl="0" animBg="1"/>
      <p:bldP spid="47" grpId="0" bldLvl="0" animBg="1"/>
      <p:bldP spid="12297" grpId="0"/>
      <p:bldP spid="12298" grpId="0"/>
      <p:bldP spid="12299" grpId="0"/>
      <p:bldP spid="12300" grpId="0"/>
      <p:bldP spid="12301" grpId="0"/>
      <p:bldP spid="12302" grpId="0"/>
      <p:bldP spid="12303" grpId="0"/>
      <p:bldP spid="1230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图片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0713" y="631825"/>
            <a:ext cx="21336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椭圆 7"/>
          <p:cNvSpPr>
            <a:spLocks noChangeArrowheads="1"/>
          </p:cNvSpPr>
          <p:nvPr/>
        </p:nvSpPr>
        <p:spPr bwMode="auto">
          <a:xfrm>
            <a:off x="4857750" y="3429000"/>
            <a:ext cx="3714750" cy="2643188"/>
          </a:xfrm>
          <a:prstGeom prst="ellipse">
            <a:avLst/>
          </a:prstGeom>
          <a:solidFill>
            <a:schemeClr val="bg1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" name="椭圆形标注 5"/>
          <p:cNvSpPr/>
          <p:nvPr/>
        </p:nvSpPr>
        <p:spPr bwMode="auto">
          <a:xfrm>
            <a:off x="2428875" y="928688"/>
            <a:ext cx="5715000" cy="1500187"/>
          </a:xfrm>
          <a:prstGeom prst="wedgeEllipseCallout">
            <a:avLst>
              <a:gd name="adj1" fmla="val -55133"/>
              <a:gd name="adj2" fmla="val 57179"/>
            </a:avLst>
          </a:prstGeom>
          <a:solidFill>
            <a:schemeClr val="accent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16" name="矩形 3"/>
          <p:cNvSpPr>
            <a:spLocks noChangeArrowheads="1"/>
          </p:cNvSpPr>
          <p:nvPr/>
        </p:nvSpPr>
        <p:spPr bwMode="auto">
          <a:xfrm>
            <a:off x="3000375" y="1214438"/>
            <a:ext cx="471487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这只猫为什么要去吃年糕？用文中的话回答。</a:t>
            </a:r>
          </a:p>
        </p:txBody>
      </p:sp>
      <p:sp>
        <p:nvSpPr>
          <p:cNvPr id="13317" name="矩形 4"/>
          <p:cNvSpPr>
            <a:spLocks noChangeArrowheads="1"/>
          </p:cNvSpPr>
          <p:nvPr/>
        </p:nvSpPr>
        <p:spPr bwMode="auto">
          <a:xfrm>
            <a:off x="5214938" y="3857625"/>
            <a:ext cx="307181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如今想吃年糕，绝非贪馋的结果，而是从“能吃便吃”的观点出发。</a:t>
            </a:r>
          </a:p>
        </p:txBody>
      </p:sp>
      <p:pic>
        <p:nvPicPr>
          <p:cNvPr id="13318" name="Picture 4" descr="C:\Users\Administrator\Desktop\猫图片\8.jpg"/>
          <p:cNvPicPr>
            <a:picLocks noChangeAspect="1"/>
          </p:cNvPicPr>
          <p:nvPr/>
        </p:nvPicPr>
        <p:blipFill>
          <a:blip r:embed="rId3"/>
          <a:srcRect l="7143" r="17142"/>
          <a:stretch>
            <a:fillRect/>
          </a:stretch>
        </p:blipFill>
        <p:spPr bwMode="auto">
          <a:xfrm>
            <a:off x="928688" y="2857500"/>
            <a:ext cx="3786187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1331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" fill="hold"/>
                                        <p:tgtEl>
                                          <p:spTgt spid="1331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" fill="hold"/>
                                        <p:tgtEl>
                                          <p:spTgt spid="1331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1331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ldLvl="0" animBg="1"/>
      <p:bldP spid="6" grpId="0" bldLvl="0" animBg="1"/>
      <p:bldP spid="13316" grpId="0"/>
      <p:bldP spid="133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椭圆 15"/>
          <p:cNvSpPr>
            <a:spLocks noChangeArrowheads="1"/>
          </p:cNvSpPr>
          <p:nvPr/>
        </p:nvSpPr>
        <p:spPr bwMode="auto">
          <a:xfrm>
            <a:off x="714375" y="3500438"/>
            <a:ext cx="3071813" cy="1500187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39" name="左箭头标注 11"/>
          <p:cNvSpPr>
            <a:spLocks noChangeArrowheads="1"/>
          </p:cNvSpPr>
          <p:nvPr/>
        </p:nvSpPr>
        <p:spPr bwMode="auto">
          <a:xfrm>
            <a:off x="3857625" y="2714625"/>
            <a:ext cx="4500563" cy="3214688"/>
          </a:xfrm>
          <a:prstGeom prst="leftArrowCallout">
            <a:avLst>
              <a:gd name="adj1" fmla="val 25000"/>
              <a:gd name="adj2" fmla="val 25000"/>
              <a:gd name="adj3" fmla="val 24999"/>
              <a:gd name="adj4" fmla="val 64977"/>
            </a:avLst>
          </a:prstGeom>
          <a:solidFill>
            <a:schemeClr val="bg1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0" name="矩形 3"/>
          <p:cNvSpPr>
            <a:spLocks noChangeArrowheads="1"/>
          </p:cNvSpPr>
          <p:nvPr/>
        </p:nvSpPr>
        <p:spPr bwMode="auto">
          <a:xfrm>
            <a:off x="1714500" y="1285875"/>
            <a:ext cx="70008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猫是在什么情况下悟出真理的？悟出了一条什么真理？</a:t>
            </a:r>
          </a:p>
        </p:txBody>
      </p:sp>
      <p:sp>
        <p:nvSpPr>
          <p:cNvPr id="14341" name="矩形 5"/>
          <p:cNvSpPr>
            <a:spLocks noChangeArrowheads="1"/>
          </p:cNvSpPr>
          <p:nvPr/>
        </p:nvSpPr>
        <p:spPr bwMode="auto">
          <a:xfrm>
            <a:off x="1071563" y="3857625"/>
            <a:ext cx="26463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猫看见年糕时</a:t>
            </a:r>
            <a:endParaRPr lang="zh-CN" altLang="en-US" sz="32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42" name="矩形 6"/>
          <p:cNvSpPr>
            <a:spLocks noChangeArrowheads="1"/>
          </p:cNvSpPr>
          <p:nvPr/>
        </p:nvSpPr>
        <p:spPr bwMode="auto">
          <a:xfrm>
            <a:off x="5715000" y="3000375"/>
            <a:ext cx="2357438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难得的机缘，会使所有的动物敢于干出他们并非情愿的事来。</a:t>
            </a:r>
          </a:p>
        </p:txBody>
      </p:sp>
      <p:pic>
        <p:nvPicPr>
          <p:cNvPr id="14343" name="Picture 4" descr="C:\Users\Administrator\Desktop\做课\图库\图片大全\30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1143000"/>
            <a:ext cx="1262062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1434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" fill="hold"/>
                                        <p:tgtEl>
                                          <p:spTgt spid="1434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ldLvl="0" animBg="1"/>
      <p:bldP spid="14339" grpId="0" bldLvl="0" animBg="1"/>
      <p:bldP spid="14340" grpId="0"/>
      <p:bldP spid="14341" grpId="0"/>
      <p:bldP spid="14342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1148</Words>
  <Application>WPS 演示</Application>
  <PresentationFormat>全屏显示(4:3)</PresentationFormat>
  <Paragraphs>83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8" baseType="lpstr">
      <vt:lpstr>Arial</vt:lpstr>
      <vt:lpstr>宋体</vt:lpstr>
      <vt:lpstr>Calibri</vt:lpstr>
      <vt:lpstr>微软雅黑</vt:lpstr>
      <vt:lpstr>+mn-ea</vt:lpstr>
      <vt:lpstr>Times New Roman</vt:lpstr>
      <vt:lpstr>HY헤드라인M</vt:lpstr>
      <vt:lpstr>默认设计模板</vt:lpstr>
      <vt:lpstr>幻灯片 1</vt:lpstr>
      <vt:lpstr>【教学目标】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subject/>
  <dc:creator/>
  <cp:keywords/>
  <dc:description/>
  <cp:lastModifiedBy>User</cp:lastModifiedBy>
  <cp:revision>29</cp:revision>
  <dcterms:created xsi:type="dcterms:W3CDTF">2016-06-22T11:48:00Z</dcterms:created>
  <dcterms:modified xsi:type="dcterms:W3CDTF">2017-11-09T02:00:19Z</dcterms:modified>
  <cp:category/>
</cp:coreProperties>
</file>